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77" r:id="rId6"/>
    <p:sldId id="260" r:id="rId7"/>
    <p:sldId id="261" r:id="rId8"/>
    <p:sldId id="262" r:id="rId9"/>
    <p:sldId id="263" r:id="rId10"/>
    <p:sldId id="278" r:id="rId11"/>
    <p:sldId id="264" r:id="rId12"/>
    <p:sldId id="279"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95"/>
  </p:normalViewPr>
  <p:slideViewPr>
    <p:cSldViewPr snapToGrid="0" snapToObjects="1">
      <p:cViewPr>
        <p:scale>
          <a:sx n="50" d="100"/>
          <a:sy n="50" d="100"/>
        </p:scale>
        <p:origin x="14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12192000" y="-177800"/>
            <a:ext cx="12192000" cy="7162800"/>
          </a:xfrm>
          <a:prstGeom prst="rect">
            <a:avLst/>
          </a:prstGeom>
        </p:spPr>
        <p:txBody>
          <a:bodyPr lIns="91439" tIns="45719" rIns="91439" bIns="45719">
            <a:noAutofit/>
          </a:bodyPr>
          <a:lstStyle/>
          <a:p>
            <a:endParaRPr/>
          </a:p>
        </p:txBody>
      </p:sp>
      <p:sp>
        <p:nvSpPr>
          <p:cNvPr id="112" name="Image"/>
          <p:cNvSpPr>
            <a:spLocks noGrp="1"/>
          </p:cNvSpPr>
          <p:nvPr>
            <p:ph type="pic" sz="half" idx="22"/>
          </p:nvPr>
        </p:nvSpPr>
        <p:spPr>
          <a:xfrm>
            <a:off x="12192000" y="6451600"/>
            <a:ext cx="12192000" cy="8297334"/>
          </a:xfrm>
          <a:prstGeom prst="rect">
            <a:avLst/>
          </a:prstGeom>
        </p:spPr>
        <p:txBody>
          <a:bodyPr lIns="91439" tIns="45719" rIns="91439" bIns="45719">
            <a:noAutofit/>
          </a:bodyPr>
          <a:lstStyle/>
          <a:p>
            <a:endParaRPr/>
          </a:p>
        </p:txBody>
      </p:sp>
      <p:sp>
        <p:nvSpPr>
          <p:cNvPr id="113" name="Image"/>
          <p:cNvSpPr>
            <a:spLocks noGrp="1"/>
          </p:cNvSpPr>
          <p:nvPr>
            <p:ph type="pic" idx="23"/>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22"/>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64" name="Line"/>
          <p:cNvSpPr/>
          <p:nvPr/>
        </p:nvSpPr>
        <p:spPr>
          <a:xfrm flipV="1">
            <a:off x="3619499" y="2761974"/>
            <a:ext cx="17145001" cy="277"/>
          </a:xfrm>
          <a:prstGeom prst="line">
            <a:avLst/>
          </a:prstGeom>
          <a:ln w="12700">
            <a:solidFill>
              <a:srgbClr val="A6AAA9"/>
            </a:solidFill>
            <a:miter lim="400000"/>
          </a:ln>
        </p:spPr>
        <p:txBody>
          <a:bodyPr lIns="38100" tIns="38100" rIns="38100" bIns="38100" anchor="ctr"/>
          <a:lstStyle/>
          <a:p>
            <a:pPr defTabSz="457200">
              <a:spcBef>
                <a:spcPts val="0"/>
              </a:spcBef>
              <a:defRPr sz="1100">
                <a:solidFill>
                  <a:srgbClr val="000000"/>
                </a:solidFill>
                <a:latin typeface="Helvetica"/>
                <a:ea typeface="Helvetica"/>
                <a:cs typeface="Helvetica"/>
                <a:sym typeface="Helvetica"/>
              </a:defRPr>
            </a:pPr>
            <a:endParaRPr/>
          </a:p>
        </p:txBody>
      </p:sp>
      <p:sp>
        <p:nvSpPr>
          <p:cNvPr id="165" name="Text"/>
          <p:cNvSpPr txBox="1">
            <a:spLocks noGrp="1"/>
          </p:cNvSpPr>
          <p:nvPr>
            <p:ph type="body" sz="quarter" idx="21"/>
          </p:nvPr>
        </p:nvSpPr>
        <p:spPr>
          <a:xfrm>
            <a:off x="3619499" y="2120899"/>
            <a:ext cx="15716253" cy="546101"/>
          </a:xfrm>
          <a:prstGeom prst="rect">
            <a:avLst/>
          </a:prstGeom>
        </p:spPr>
        <p:txBody>
          <a:bodyPr lIns="38100" tIns="38100" rIns="38100" bIns="38100" anchor="b">
            <a:spAutoFit/>
          </a:bodyPr>
          <a:lstStyle>
            <a:lvl1pPr marL="0" indent="0" defTabSz="64770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66" name="Title Text"/>
          <p:cNvSpPr txBox="1">
            <a:spLocks noGrp="1"/>
          </p:cNvSpPr>
          <p:nvPr>
            <p:ph type="title"/>
          </p:nvPr>
        </p:nvSpPr>
        <p:spPr>
          <a:xfrm>
            <a:off x="3619499" y="3333750"/>
            <a:ext cx="17145003" cy="762000"/>
          </a:xfrm>
          <a:prstGeom prst="rect">
            <a:avLst/>
          </a:prstGeom>
        </p:spPr>
        <p:txBody>
          <a:bodyPr lIns="38100" tIns="38100" rIns="38100" bIns="38100"/>
          <a:lstStyle>
            <a:lvl1pPr>
              <a:defRPr sz="8400"/>
            </a:lvl1pPr>
          </a:lstStyle>
          <a:p>
            <a:r>
              <a:t>Title Text</a:t>
            </a:r>
          </a:p>
        </p:txBody>
      </p:sp>
      <p:sp>
        <p:nvSpPr>
          <p:cNvPr id="167" name="Slide Number"/>
          <p:cNvSpPr txBox="1">
            <a:spLocks noGrp="1"/>
          </p:cNvSpPr>
          <p:nvPr>
            <p:ph type="sldNum" sz="quarter" idx="2"/>
          </p:nvPr>
        </p:nvSpPr>
        <p:spPr>
          <a:xfrm>
            <a:off x="20278607" y="2171699"/>
            <a:ext cx="479029" cy="546101"/>
          </a:xfrm>
          <a:prstGeom prst="rect">
            <a:avLst/>
          </a:prstGeom>
        </p:spPr>
        <p:txBody>
          <a:bodyPr lIns="38100" tIns="38100" rIns="38100" bIns="38100"/>
          <a:lstStyle>
            <a:lvl1pPr>
              <a:defRPr sz="3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74"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75" name="Text"/>
          <p:cNvSpPr txBox="1">
            <a:spLocks noGrp="1"/>
          </p:cNvSpPr>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76" name="Title Text"/>
          <p:cNvSpPr txBox="1">
            <a:spLocks noGrp="1"/>
          </p:cNvSpPr>
          <p:nvPr>
            <p:ph type="title"/>
          </p:nvPr>
        </p:nvSpPr>
        <p:spPr>
          <a:xfrm>
            <a:off x="3619500" y="2160984"/>
            <a:ext cx="17145000" cy="1017985"/>
          </a:xfrm>
          <a:prstGeom prst="rect">
            <a:avLst/>
          </a:prstGeom>
        </p:spPr>
        <p:txBody>
          <a:bodyPr lIns="71437" tIns="71437" rIns="71437" bIns="71437"/>
          <a:lstStyle>
            <a:lvl1pPr defTabSz="821531">
              <a:defRPr sz="8400"/>
            </a:lvl1pPr>
          </a:lstStyle>
          <a:p>
            <a:r>
              <a:t>Title Text</a:t>
            </a:r>
          </a:p>
        </p:txBody>
      </p:sp>
      <p:sp>
        <p:nvSpPr>
          <p:cNvPr id="177" name="Slide Number"/>
          <p:cNvSpPr txBox="1">
            <a:spLocks noGrp="1"/>
          </p:cNvSpPr>
          <p:nvPr>
            <p:ph type="sldNum" sz="quarter" idx="2"/>
          </p:nvPr>
        </p:nvSpPr>
        <p:spPr>
          <a:xfrm>
            <a:off x="20211932" y="607218"/>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Alt">
    <p:spTree>
      <p:nvGrpSpPr>
        <p:cNvPr id="1" name=""/>
        <p:cNvGrpSpPr/>
        <p:nvPr/>
      </p:nvGrpSpPr>
      <p:grpSpPr>
        <a:xfrm>
          <a:off x="0" y="0"/>
          <a:ext cx="0" cy="0"/>
          <a:chOff x="0" y="0"/>
          <a:chExt cx="0" cy="0"/>
        </a:xfrm>
      </p:grpSpPr>
      <p:sp>
        <p:nvSpPr>
          <p:cNvPr id="184" name="Line"/>
          <p:cNvSpPr/>
          <p:nvPr/>
        </p:nvSpPr>
        <p:spPr>
          <a:xfrm flipV="1">
            <a:off x="3619499" y="2761974"/>
            <a:ext cx="17145001" cy="277"/>
          </a:xfrm>
          <a:prstGeom prst="line">
            <a:avLst/>
          </a:prstGeom>
          <a:ln w="12700">
            <a:solidFill>
              <a:srgbClr val="A6AAA9"/>
            </a:solidFill>
            <a:miter lim="400000"/>
          </a:ln>
        </p:spPr>
        <p:txBody>
          <a:bodyPr lIns="38100" tIns="38100" rIns="38100" bIns="38100" anchor="ctr"/>
          <a:lstStyle/>
          <a:p>
            <a:pPr defTabSz="457200">
              <a:spcBef>
                <a:spcPts val="0"/>
              </a:spcBef>
              <a:defRPr sz="1100">
                <a:solidFill>
                  <a:srgbClr val="000000"/>
                </a:solidFill>
                <a:latin typeface="Helvetica"/>
                <a:ea typeface="Helvetica"/>
                <a:cs typeface="Helvetica"/>
                <a:sym typeface="Helvetica"/>
              </a:defRPr>
            </a:pPr>
            <a:endParaRPr/>
          </a:p>
        </p:txBody>
      </p:sp>
      <p:sp>
        <p:nvSpPr>
          <p:cNvPr id="185" name="Text"/>
          <p:cNvSpPr txBox="1">
            <a:spLocks noGrp="1"/>
          </p:cNvSpPr>
          <p:nvPr>
            <p:ph type="body" sz="quarter" idx="21"/>
          </p:nvPr>
        </p:nvSpPr>
        <p:spPr>
          <a:xfrm>
            <a:off x="3619499" y="2120899"/>
            <a:ext cx="15716253" cy="546101"/>
          </a:xfrm>
          <a:prstGeom prst="rect">
            <a:avLst/>
          </a:prstGeom>
        </p:spPr>
        <p:txBody>
          <a:bodyPr lIns="38100" tIns="38100" rIns="38100" bIns="38100" anchor="b">
            <a:spAutoFit/>
          </a:bodyPr>
          <a:lstStyle>
            <a:lvl1pPr marL="0" indent="0" defTabSz="64770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86" name="Title Text"/>
          <p:cNvSpPr txBox="1">
            <a:spLocks noGrp="1"/>
          </p:cNvSpPr>
          <p:nvPr>
            <p:ph type="title"/>
          </p:nvPr>
        </p:nvSpPr>
        <p:spPr>
          <a:xfrm>
            <a:off x="3619499" y="3333750"/>
            <a:ext cx="17145003" cy="762000"/>
          </a:xfrm>
          <a:prstGeom prst="rect">
            <a:avLst/>
          </a:prstGeom>
        </p:spPr>
        <p:txBody>
          <a:bodyPr lIns="38100" tIns="38100" rIns="38100" bIns="38100"/>
          <a:lstStyle>
            <a:lvl1pPr>
              <a:defRPr sz="8400"/>
            </a:lvl1pPr>
          </a:lstStyle>
          <a:p>
            <a:r>
              <a:t>Title Text</a:t>
            </a:r>
          </a:p>
        </p:txBody>
      </p:sp>
      <p:sp>
        <p:nvSpPr>
          <p:cNvPr id="187" name="Body Level One…"/>
          <p:cNvSpPr txBox="1">
            <a:spLocks noGrp="1"/>
          </p:cNvSpPr>
          <p:nvPr>
            <p:ph type="body" sz="half" idx="1"/>
          </p:nvPr>
        </p:nvSpPr>
        <p:spPr>
          <a:xfrm>
            <a:off x="3619499" y="4610100"/>
            <a:ext cx="17145003" cy="6438901"/>
          </a:xfrm>
          <a:prstGeom prst="rect">
            <a:avLst/>
          </a:prstGeom>
        </p:spPr>
        <p:txBody>
          <a:bodyPr lIns="38100" tIns="38100" rIns="38100" bIns="38100"/>
          <a:lstStyle>
            <a:lvl1pPr marL="608541" indent="-608541">
              <a:buClr>
                <a:schemeClr val="accent1"/>
              </a:buClr>
              <a:buChar char="▸"/>
              <a:defRPr sz="4600"/>
            </a:lvl1pPr>
            <a:lvl2pPr marL="1243541" indent="-608541">
              <a:buClr>
                <a:schemeClr val="accent1"/>
              </a:buClr>
              <a:buChar char="▸"/>
              <a:defRPr sz="4600"/>
            </a:lvl2pPr>
            <a:lvl3pPr marL="1878541" indent="-608541">
              <a:buClr>
                <a:schemeClr val="accent1"/>
              </a:buClr>
              <a:buChar char="▸"/>
              <a:defRPr sz="4600"/>
            </a:lvl3pPr>
            <a:lvl4pPr marL="2513541" indent="-608541">
              <a:buClr>
                <a:schemeClr val="accent1"/>
              </a:buClr>
              <a:buChar char="▸"/>
              <a:defRPr sz="4600"/>
            </a:lvl4pPr>
            <a:lvl5pPr marL="3148541" indent="-608541">
              <a:buClr>
                <a:schemeClr val="accent1"/>
              </a:buClr>
              <a:buChar char="▸"/>
              <a:defRPr sz="4600"/>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20278607" y="2171699"/>
            <a:ext cx="479029" cy="546101"/>
          </a:xfrm>
          <a:prstGeom prst="rect">
            <a:avLst/>
          </a:prstGeom>
        </p:spPr>
        <p:txBody>
          <a:bodyPr lIns="38100" tIns="38100" rIns="38100" bIns="38100"/>
          <a:lstStyle>
            <a:lvl1pPr>
              <a:defRPr sz="3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mp; Bullets Alt">
    <p:spTree>
      <p:nvGrpSpPr>
        <p:cNvPr id="1" name=""/>
        <p:cNvGrpSpPr/>
        <p:nvPr/>
      </p:nvGrpSpPr>
      <p:grpSpPr>
        <a:xfrm>
          <a:off x="0" y="0"/>
          <a:ext cx="0" cy="0"/>
          <a:chOff x="0" y="0"/>
          <a:chExt cx="0" cy="0"/>
        </a:xfrm>
      </p:grpSpPr>
      <p:sp>
        <p:nvSpPr>
          <p:cNvPr id="195"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196" name="Text"/>
          <p:cNvSpPr txBox="1">
            <a:spLocks noGrp="1"/>
          </p:cNvSpPr>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97" name="Title Text"/>
          <p:cNvSpPr txBox="1">
            <a:spLocks noGrp="1"/>
          </p:cNvSpPr>
          <p:nvPr>
            <p:ph type="title"/>
          </p:nvPr>
        </p:nvSpPr>
        <p:spPr>
          <a:xfrm>
            <a:off x="3619500" y="2160984"/>
            <a:ext cx="17145000" cy="1017985"/>
          </a:xfrm>
          <a:prstGeom prst="rect">
            <a:avLst/>
          </a:prstGeom>
        </p:spPr>
        <p:txBody>
          <a:bodyPr lIns="71437" tIns="71437" rIns="71437" bIns="71437"/>
          <a:lstStyle>
            <a:lvl1pPr defTabSz="821531">
              <a:defRPr sz="8400"/>
            </a:lvl1pPr>
          </a:lstStyle>
          <a:p>
            <a:r>
              <a:t>Title Text</a:t>
            </a:r>
          </a:p>
        </p:txBody>
      </p:sp>
      <p:sp>
        <p:nvSpPr>
          <p:cNvPr id="198" name="Body Level One…"/>
          <p:cNvSpPr txBox="1">
            <a:spLocks noGrp="1"/>
          </p:cNvSpPr>
          <p:nvPr>
            <p:ph type="body" idx="1"/>
          </p:nvPr>
        </p:nvSpPr>
        <p:spPr>
          <a:xfrm>
            <a:off x="3619500" y="3857625"/>
            <a:ext cx="17145000" cy="8590360"/>
          </a:xfrm>
          <a:prstGeom prst="rect">
            <a:avLst/>
          </a:prstGeom>
        </p:spPr>
        <p:txBody>
          <a:bodyPr lIns="71437" tIns="71437" rIns="71437" bIns="71437"/>
          <a:lstStyle>
            <a:lvl1pPr marL="601382" indent="-601382" defTabSz="821531">
              <a:buClr>
                <a:schemeClr val="accent1"/>
              </a:buClr>
              <a:buChar char="▸"/>
              <a:defRPr sz="4600"/>
            </a:lvl1pPr>
            <a:lvl2pPr marL="1045882" indent="-601382" defTabSz="821531">
              <a:buClr>
                <a:schemeClr val="accent1"/>
              </a:buClr>
              <a:buChar char="▸"/>
              <a:defRPr sz="4600"/>
            </a:lvl2pPr>
            <a:lvl3pPr marL="1490382" indent="-601382" defTabSz="821531">
              <a:buClr>
                <a:schemeClr val="accent1"/>
              </a:buClr>
              <a:buChar char="▸"/>
              <a:defRPr sz="4600"/>
            </a:lvl3pPr>
            <a:lvl4pPr marL="1934882" indent="-601382" defTabSz="821531">
              <a:buClr>
                <a:schemeClr val="accent1"/>
              </a:buClr>
              <a:buChar char="▸"/>
              <a:defRPr sz="4600"/>
            </a:lvl4pPr>
            <a:lvl5pPr marL="2379382" indent="-601382" defTabSz="821531">
              <a:buClr>
                <a:schemeClr val="accent1"/>
              </a:buClr>
              <a:buChar char="▸"/>
              <a:defRPr sz="4600"/>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xfrm>
            <a:off x="20211932" y="607218"/>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206" name="Line"/>
          <p:cNvSpPr/>
          <p:nvPr/>
        </p:nvSpPr>
        <p:spPr>
          <a:xfrm flipV="1">
            <a:off x="3619500" y="8635632"/>
            <a:ext cx="17145000" cy="369"/>
          </a:xfrm>
          <a:prstGeom prst="line">
            <a:avLst/>
          </a:prstGeom>
          <a:ln w="50800">
            <a:solidFill>
              <a:srgbClr val="A6AAA9"/>
            </a:solidFill>
            <a:miter lim="400000"/>
          </a:ln>
        </p:spPr>
        <p:txBody>
          <a:bodyPr lIns="71437" tIns="71437" rIns="71437" bIns="71437" anchor="ctr"/>
          <a:lstStyle/>
          <a:p>
            <a:pPr defTabSz="642937">
              <a:spcBef>
                <a:spcPts val="0"/>
              </a:spcBef>
              <a:defRPr sz="1600">
                <a:solidFill>
                  <a:srgbClr val="000000"/>
                </a:solidFill>
                <a:latin typeface="Helvetica"/>
                <a:ea typeface="Helvetica"/>
                <a:cs typeface="Helvetica"/>
                <a:sym typeface="Helvetica"/>
              </a:defRPr>
            </a:pPr>
            <a:endParaRPr/>
          </a:p>
        </p:txBody>
      </p:sp>
      <p:sp>
        <p:nvSpPr>
          <p:cNvPr id="207" name="Title Text"/>
          <p:cNvSpPr txBox="1">
            <a:spLocks noGrp="1"/>
          </p:cNvSpPr>
          <p:nvPr>
            <p:ph type="title"/>
          </p:nvPr>
        </p:nvSpPr>
        <p:spPr>
          <a:xfrm>
            <a:off x="3619500" y="9036843"/>
            <a:ext cx="17145000" cy="3804048"/>
          </a:xfrm>
          <a:prstGeom prst="rect">
            <a:avLst/>
          </a:prstGeom>
        </p:spPr>
        <p:txBody>
          <a:bodyPr lIns="71437" tIns="71437" rIns="71437" bIns="71437"/>
          <a:lstStyle>
            <a:lvl1pPr defTabSz="821531">
              <a:spcBef>
                <a:spcPts val="0"/>
              </a:spcBef>
              <a:defRPr sz="23800"/>
            </a:lvl1pPr>
          </a:lstStyle>
          <a:p>
            <a:r>
              <a:t>Title Text</a:t>
            </a:r>
          </a:p>
        </p:txBody>
      </p:sp>
      <p:sp>
        <p:nvSpPr>
          <p:cNvPr id="208" name="Body Level One…"/>
          <p:cNvSpPr txBox="1">
            <a:spLocks noGrp="1"/>
          </p:cNvSpPr>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1pPr>
            <a:lvl2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2pPr>
            <a:lvl3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3pPr>
            <a:lvl4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4pPr>
            <a:lvl5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20177109" y="589359"/>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216" name="Line"/>
          <p:cNvSpPr/>
          <p:nvPr/>
        </p:nvSpPr>
        <p:spPr>
          <a:xfrm flipV="1">
            <a:off x="3619500" y="8635632"/>
            <a:ext cx="17145000" cy="373"/>
          </a:xfrm>
          <a:prstGeom prst="line">
            <a:avLst/>
          </a:prstGeom>
          <a:ln w="50800">
            <a:solidFill>
              <a:srgbClr val="A6AAA9"/>
            </a:solidFill>
            <a:miter lim="400000"/>
          </a:ln>
        </p:spPr>
        <p:txBody>
          <a:bodyPr lIns="64292" tIns="64292" rIns="64292" bIns="64292"/>
          <a:lstStyle/>
          <a:p>
            <a:pPr algn="ctr" defTabSz="821531">
              <a:spcBef>
                <a:spcPts val="0"/>
              </a:spcBef>
              <a:defRPr sz="3200">
                <a:solidFill>
                  <a:srgbClr val="000000"/>
                </a:solidFill>
                <a:latin typeface="Helvetica"/>
                <a:ea typeface="Helvetica"/>
                <a:cs typeface="Helvetica"/>
                <a:sym typeface="Helvetica"/>
              </a:defRPr>
            </a:pPr>
            <a:endParaRPr/>
          </a:p>
        </p:txBody>
      </p:sp>
      <p:sp>
        <p:nvSpPr>
          <p:cNvPr id="217" name="Title Text"/>
          <p:cNvSpPr txBox="1">
            <a:spLocks noGrp="1"/>
          </p:cNvSpPr>
          <p:nvPr>
            <p:ph type="title"/>
          </p:nvPr>
        </p:nvSpPr>
        <p:spPr>
          <a:xfrm>
            <a:off x="3619500" y="9036843"/>
            <a:ext cx="17145000" cy="3804048"/>
          </a:xfrm>
          <a:prstGeom prst="rect">
            <a:avLst/>
          </a:prstGeom>
        </p:spPr>
        <p:txBody>
          <a:bodyPr lIns="71437" tIns="71437" rIns="71437" bIns="71437"/>
          <a:lstStyle>
            <a:lvl1pPr defTabSz="821531">
              <a:spcBef>
                <a:spcPts val="0"/>
              </a:spcBef>
              <a:defRPr sz="23800"/>
            </a:lvl1pPr>
          </a:lstStyle>
          <a:p>
            <a:r>
              <a:t>Title Text</a:t>
            </a:r>
          </a:p>
        </p:txBody>
      </p:sp>
      <p:sp>
        <p:nvSpPr>
          <p:cNvPr id="218" name="Body Level One…"/>
          <p:cNvSpPr txBox="1">
            <a:spLocks noGrp="1"/>
          </p:cNvSpPr>
          <p:nvPr>
            <p:ph type="body" sz="quarter" idx="1"/>
          </p:nvPr>
        </p:nvSpPr>
        <p:spPr>
          <a:xfrm>
            <a:off x="3619500" y="6000750"/>
            <a:ext cx="17145000" cy="2536032"/>
          </a:xfrm>
          <a:prstGeom prst="rect">
            <a:avLst/>
          </a:prstGeom>
        </p:spPr>
        <p:txBody>
          <a:bodyPr lIns="71437" tIns="71437" rIns="71437" bIns="71437" anchor="b"/>
          <a:lstStyle>
            <a:lvl1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1pPr>
            <a:lvl2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2pPr>
            <a:lvl3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3pPr>
            <a:lvl4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4pPr>
            <a:lvl5pPr marL="0" indent="0" defTabSz="821531">
              <a:lnSpc>
                <a:spcPct val="80000"/>
              </a:lnSpc>
              <a:spcBef>
                <a:spcPts val="3200"/>
              </a:spcBef>
              <a:buClrTx/>
              <a:buSzTx/>
              <a:buFontTx/>
              <a:buNone/>
              <a:defRPr sz="74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19" name="Slide Number"/>
          <p:cNvSpPr txBox="1">
            <a:spLocks noGrp="1"/>
          </p:cNvSpPr>
          <p:nvPr>
            <p:ph type="sldNum" sz="quarter" idx="2"/>
          </p:nvPr>
        </p:nvSpPr>
        <p:spPr>
          <a:xfrm>
            <a:off x="20177111" y="589359"/>
            <a:ext cx="545704" cy="612776"/>
          </a:xfrm>
          <a:prstGeom prst="rect">
            <a:avLst/>
          </a:prstGeom>
        </p:spPr>
        <p:txBody>
          <a:bodyPr lIns="71437" tIns="71437" rIns="71437" bIns="71437"/>
          <a:lstStyle>
            <a:lvl1pPr defTabSz="821531">
              <a:defRPr sz="3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defRPr sz="30300"/>
            </a:lvl1pPr>
          </a:lstStyle>
          <a:p>
            <a:r>
              <a:t>Title Text</a:t>
            </a:r>
          </a:p>
        </p:txBody>
      </p:sp>
      <p:sp>
        <p:nvSpPr>
          <p:cNvPr id="44"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21"/>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defRPr sz="30300"/>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Image"/>
          <p:cNvSpPr>
            <a:spLocks noGrp="1"/>
          </p:cNvSpPr>
          <p:nvPr>
            <p:ph type="pic" idx="22"/>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hyperlink" Target="https://www.mysqltutorial.org/mysql-cursor/" TargetMode="Externa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stretch>
            <a:fillRect/>
          </a:stretch>
        </p:blipFill>
        <p:spPr>
          <a:xfrm>
            <a:off x="5698978" y="3509367"/>
            <a:ext cx="13056343" cy="8152254"/>
          </a:xfrm>
          <a:prstGeom prst="rect">
            <a:avLst/>
          </a:prstGeom>
          <a:ln w="12700">
            <a:miter lim="400000"/>
          </a:ln>
        </p:spPr>
      </p:pic>
      <p:sp>
        <p:nvSpPr>
          <p:cNvPr id="229" name="Sql for Datascience"/>
          <p:cNvSpPr txBox="1">
            <a:spLocks noGrp="1"/>
          </p:cNvSpPr>
          <p:nvPr>
            <p:ph type="title"/>
          </p:nvPr>
        </p:nvSpPr>
        <p:spPr>
          <a:xfrm>
            <a:off x="4155281" y="5572125"/>
            <a:ext cx="17145001" cy="1425053"/>
          </a:xfrm>
          <a:prstGeom prst="rect">
            <a:avLst/>
          </a:prstGeom>
        </p:spPr>
        <p:txBody>
          <a:bodyPr/>
          <a:lstStyle>
            <a:lvl1pPr defTabSz="345041">
              <a:defRPr sz="9800"/>
            </a:lvl1pPr>
          </a:lstStyle>
          <a:p>
            <a:r>
              <a:t>Sql for Datascience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cNvSpPr txBox="1">
            <a:spLocks noGrp="1"/>
          </p:cNvSpPr>
          <p:nvPr>
            <p:ph type="body" idx="21"/>
          </p:nvPr>
        </p:nvSpPr>
        <p:spPr>
          <a:prstGeom prst="rect">
            <a:avLst/>
          </a:prstGeom>
        </p:spPr>
        <p:txBody>
          <a:bodyPr/>
          <a:lstStyle/>
          <a:p>
            <a:r>
              <a:t>Text</a:t>
            </a:r>
          </a:p>
        </p:txBody>
      </p:sp>
      <p:sp>
        <p:nvSpPr>
          <p:cNvPr id="266" name="Case statement"/>
          <p:cNvSpPr txBox="1">
            <a:spLocks noGrp="1"/>
          </p:cNvSpPr>
          <p:nvPr>
            <p:ph type="title"/>
          </p:nvPr>
        </p:nvSpPr>
        <p:spPr>
          <a:xfrm>
            <a:off x="3619500" y="1660921"/>
            <a:ext cx="17145000" cy="1017986"/>
          </a:xfrm>
          <a:prstGeom prst="rect">
            <a:avLst/>
          </a:prstGeom>
        </p:spPr>
        <p:txBody>
          <a:bodyPr/>
          <a:lstStyle>
            <a:lvl1pPr defTabSz="673655">
              <a:spcBef>
                <a:spcPts val="3200"/>
              </a:spcBef>
              <a:defRPr sz="6887"/>
            </a:lvl1pPr>
          </a:lstStyle>
          <a:p>
            <a:r>
              <a:rPr dirty="0"/>
              <a:t>Case statement</a:t>
            </a:r>
          </a:p>
        </p:txBody>
      </p:sp>
      <p:sp>
        <p:nvSpPr>
          <p:cNvPr id="267" name="Besides the IF statement, MySQL provides an alternate  conditional statement called the CASE statement for constructing conditional statements in stored procedures.…"/>
          <p:cNvSpPr txBox="1">
            <a:spLocks noGrp="1"/>
          </p:cNvSpPr>
          <p:nvPr>
            <p:ph type="body" idx="1"/>
          </p:nvPr>
        </p:nvSpPr>
        <p:spPr>
          <a:xfrm>
            <a:off x="3619500" y="2773923"/>
            <a:ext cx="17145000" cy="9674062"/>
          </a:xfrm>
          <a:prstGeom prst="rect">
            <a:avLst/>
          </a:prstGeom>
        </p:spPr>
        <p:txBody>
          <a:bodyPr>
            <a:normAutofit/>
          </a:bodyPr>
          <a:lstStyle/>
          <a:p>
            <a:pPr marL="372857" indent="-372857" defTabSz="509349">
              <a:spcBef>
                <a:spcPts val="2400"/>
              </a:spcBef>
              <a:defRPr sz="2852"/>
            </a:pPr>
            <a:endParaRPr lang="en-US" dirty="0"/>
          </a:p>
          <a:p>
            <a:pPr marL="372857" indent="-372857" defTabSz="509349">
              <a:spcBef>
                <a:spcPts val="2400"/>
              </a:spcBef>
              <a:defRPr sz="2852"/>
            </a:pPr>
            <a:r>
              <a:rPr lang="en-IN" sz="3600" dirty="0"/>
              <a:t>To avoid this, add an </a:t>
            </a:r>
            <a:r>
              <a:rPr lang="en-IN" sz="3600" dirty="0">
                <a:solidFill>
                  <a:schemeClr val="accent6">
                    <a:hueOff val="-2153150"/>
                    <a:satOff val="-11264"/>
                    <a:lumOff val="-15786"/>
                  </a:schemeClr>
                </a:solidFill>
                <a:latin typeface="Courier"/>
                <a:ea typeface="Courier"/>
                <a:cs typeface="Courier"/>
                <a:sym typeface="Courier"/>
              </a:rPr>
              <a:t>ELSE</a:t>
            </a:r>
            <a:r>
              <a:rPr lang="en-IN" sz="3600" dirty="0"/>
              <a:t> clause with an empty code block .</a:t>
            </a:r>
          </a:p>
          <a:p>
            <a:pPr marL="0" indent="0" defTabSz="398621">
              <a:lnSpc>
                <a:spcPts val="4000"/>
              </a:lnSpc>
              <a:spcBef>
                <a:spcPts val="0"/>
              </a:spcBef>
              <a:buClrTx/>
              <a:buSzTx/>
              <a:buFontTx/>
              <a:buNone/>
              <a:defRPr sz="1116">
                <a:solidFill>
                  <a:srgbClr val="445870"/>
                </a:solidFill>
                <a:latin typeface="Arial"/>
                <a:ea typeface="Arial"/>
                <a:cs typeface="Arial"/>
                <a:sym typeface="Arial"/>
              </a:defRPr>
            </a:pPr>
            <a:r>
              <a:rPr lang="en-IN" sz="3600" dirty="0"/>
              <a:t>                         </a:t>
            </a:r>
            <a:r>
              <a:rPr lang="en-IN" sz="3600" dirty="0">
                <a:solidFill>
                  <a:srgbClr val="0077AA"/>
                </a:solidFill>
                <a:latin typeface="Courier"/>
                <a:ea typeface="Courier"/>
                <a:cs typeface="Courier"/>
                <a:sym typeface="Courier"/>
              </a:rPr>
              <a:t>CASE</a:t>
            </a:r>
            <a:r>
              <a:rPr lang="en-IN" sz="3600" dirty="0">
                <a:solidFill>
                  <a:srgbClr val="006FE0"/>
                </a:solidFill>
                <a:latin typeface="Courier"/>
                <a:ea typeface="Courier"/>
                <a:cs typeface="Courier"/>
                <a:sym typeface="Courier"/>
              </a:rPr>
              <a:t> </a:t>
            </a:r>
            <a:r>
              <a:rPr lang="en-IN" sz="3600" dirty="0" err="1">
                <a:latin typeface="Courier"/>
                <a:ea typeface="Courier"/>
                <a:cs typeface="Courier"/>
                <a:sym typeface="Courier"/>
              </a:rPr>
              <a:t>case_value</a:t>
            </a:r>
            <a:endParaRPr lang="en-IN" sz="3600" dirty="0">
              <a:latin typeface="Courier"/>
              <a:ea typeface="Courier"/>
              <a:cs typeface="Courier"/>
              <a:sym typeface="Courier"/>
            </a:endParaRP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6FE0"/>
                </a:solidFill>
              </a:rPr>
              <a:t>           </a:t>
            </a:r>
            <a:r>
              <a:rPr lang="en-IN" sz="3600" dirty="0">
                <a:solidFill>
                  <a:srgbClr val="0077AA"/>
                </a:solidFill>
              </a:rPr>
              <a:t>WHEN</a:t>
            </a:r>
            <a:r>
              <a:rPr lang="en-IN" sz="3600" dirty="0">
                <a:solidFill>
                  <a:srgbClr val="006FE0"/>
                </a:solidFill>
              </a:rPr>
              <a:t> </a:t>
            </a:r>
            <a:r>
              <a:rPr lang="en-IN" sz="3600" dirty="0"/>
              <a:t>when_value1</a:t>
            </a:r>
            <a:r>
              <a:rPr lang="en-IN" sz="3600" dirty="0">
                <a:solidFill>
                  <a:srgbClr val="006FE0"/>
                </a:solidFill>
              </a:rPr>
              <a:t> </a:t>
            </a:r>
            <a:r>
              <a:rPr lang="en-IN" sz="3600" dirty="0">
                <a:solidFill>
                  <a:srgbClr val="0077AA"/>
                </a:solidFill>
              </a:rPr>
              <a:t>THEN</a:t>
            </a:r>
            <a:r>
              <a:rPr lang="en-IN" sz="3600" dirty="0">
                <a:solidFill>
                  <a:srgbClr val="006FE0"/>
                </a:solidFill>
              </a:rPr>
              <a:t> </a:t>
            </a:r>
            <a:r>
              <a:rPr lang="en-IN" sz="3600" dirty="0"/>
              <a:t>statements</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6FE0"/>
                </a:solidFill>
              </a:rPr>
              <a:t>           </a:t>
            </a:r>
            <a:r>
              <a:rPr lang="en-IN" sz="3600" dirty="0">
                <a:solidFill>
                  <a:srgbClr val="0077AA"/>
                </a:solidFill>
              </a:rPr>
              <a:t>WHEN</a:t>
            </a:r>
            <a:r>
              <a:rPr lang="en-IN" sz="3600" dirty="0">
                <a:solidFill>
                  <a:srgbClr val="006FE0"/>
                </a:solidFill>
              </a:rPr>
              <a:t> </a:t>
            </a:r>
            <a:r>
              <a:rPr lang="en-IN" sz="3600" dirty="0"/>
              <a:t>when_value2</a:t>
            </a:r>
            <a:r>
              <a:rPr lang="en-IN" sz="3600" dirty="0">
                <a:solidFill>
                  <a:srgbClr val="006FE0"/>
                </a:solidFill>
              </a:rPr>
              <a:t> </a:t>
            </a:r>
            <a:r>
              <a:rPr lang="en-IN" sz="3600" dirty="0">
                <a:solidFill>
                  <a:srgbClr val="0077AA"/>
                </a:solidFill>
              </a:rPr>
              <a:t>THEN</a:t>
            </a:r>
            <a:r>
              <a:rPr lang="en-IN" sz="3600" dirty="0">
                <a:solidFill>
                  <a:srgbClr val="006FE0"/>
                </a:solidFill>
              </a:rPr>
              <a:t> </a:t>
            </a:r>
            <a:r>
              <a:rPr lang="en-IN" sz="3600" dirty="0"/>
              <a:t>statements</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6FE0"/>
                </a:solidFill>
              </a:rPr>
              <a:t>           </a:t>
            </a:r>
            <a:r>
              <a:rPr lang="en-IN" sz="3600" dirty="0"/>
              <a:t>...</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6FE0"/>
                </a:solidFill>
              </a:rPr>
              <a:t>           </a:t>
            </a:r>
            <a:r>
              <a:rPr lang="en-IN" sz="3600" dirty="0">
                <a:solidFill>
                  <a:srgbClr val="0077AA"/>
                </a:solidFill>
              </a:rPr>
              <a:t>ELSE</a:t>
            </a:r>
            <a:r>
              <a:rPr lang="en-IN" sz="3600" dirty="0">
                <a:solidFill>
                  <a:srgbClr val="006FE0"/>
                </a:solidFill>
              </a:rPr>
              <a:t> </a:t>
            </a:r>
            <a:endParaRPr lang="en-IN" sz="3600" dirty="0">
              <a:solidFill>
                <a:srgbClr val="0077AA"/>
              </a:solidFill>
            </a:endParaRP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77AA"/>
                </a:solidFill>
              </a:rPr>
              <a:t>               BEGIN</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lang="en-IN" sz="3600" dirty="0">
                <a:solidFill>
                  <a:srgbClr val="0077AA"/>
                </a:solidFill>
              </a:rPr>
              <a:t>               END;</a:t>
            </a:r>
          </a:p>
          <a:p>
            <a:pPr marL="0" indent="0" defTabSz="398621">
              <a:lnSpc>
                <a:spcPts val="4000"/>
              </a:lnSpc>
              <a:spcBef>
                <a:spcPts val="0"/>
              </a:spcBef>
              <a:buClrTx/>
              <a:buSzTx/>
              <a:buFontTx/>
              <a:buNone/>
              <a:defRPr sz="2232">
                <a:solidFill>
                  <a:srgbClr val="0077AA"/>
                </a:solidFill>
                <a:latin typeface="Courier"/>
                <a:ea typeface="Courier"/>
                <a:cs typeface="Courier"/>
                <a:sym typeface="Courier"/>
              </a:defRPr>
            </a:pPr>
            <a:r>
              <a:rPr lang="en-IN" sz="3600" dirty="0"/>
              <a:t>      END CASE</a:t>
            </a:r>
            <a:r>
              <a:rPr lang="en-IN" sz="3600" dirty="0">
                <a:solidFill>
                  <a:srgbClr val="445870"/>
                </a:solidFill>
              </a:rPr>
              <a:t>;</a:t>
            </a:r>
            <a:endParaRPr sz="3600" dirty="0"/>
          </a:p>
          <a:p>
            <a:pPr marL="0" indent="0" defTabSz="398621">
              <a:lnSpc>
                <a:spcPts val="2900"/>
              </a:lnSpc>
              <a:spcBef>
                <a:spcPts val="0"/>
              </a:spcBef>
              <a:buClrTx/>
              <a:buSzTx/>
              <a:buFontTx/>
              <a:buNone/>
              <a:defRPr sz="1116">
                <a:solidFill>
                  <a:srgbClr val="000000"/>
                </a:solidFill>
                <a:latin typeface="Arial"/>
                <a:ea typeface="Arial"/>
                <a:cs typeface="Arial"/>
                <a:sym typeface="Arial"/>
              </a:defRPr>
            </a:pPr>
            <a:endParaRPr dirty="0"/>
          </a:p>
          <a:p>
            <a:pPr marL="0" indent="0" defTabSz="509349">
              <a:spcBef>
                <a:spcPts val="2400"/>
              </a:spcBef>
              <a:buNone/>
              <a:defRPr sz="2852"/>
            </a:pPr>
            <a:endParaRPr dirty="0">
              <a:solidFill>
                <a:srgbClr val="445870"/>
              </a:solidFill>
            </a:endParaRPr>
          </a:p>
        </p:txBody>
      </p:sp>
    </p:spTree>
    <p:extLst>
      <p:ext uri="{BB962C8B-B14F-4D97-AF65-F5344CB8AC3E}">
        <p14:creationId xmlns:p14="http://schemas.microsoft.com/office/powerpoint/2010/main" val="22898822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
          <p:cNvSpPr txBox="1">
            <a:spLocks noGrp="1"/>
          </p:cNvSpPr>
          <p:nvPr>
            <p:ph type="body" idx="21"/>
          </p:nvPr>
        </p:nvSpPr>
        <p:spPr>
          <a:prstGeom prst="rect">
            <a:avLst/>
          </a:prstGeom>
        </p:spPr>
        <p:txBody>
          <a:bodyPr/>
          <a:lstStyle/>
          <a:p>
            <a:r>
              <a:t>Text</a:t>
            </a:r>
          </a:p>
        </p:txBody>
      </p:sp>
      <p:sp>
        <p:nvSpPr>
          <p:cNvPr id="270" name="Loop statements"/>
          <p:cNvSpPr txBox="1">
            <a:spLocks noGrp="1"/>
          </p:cNvSpPr>
          <p:nvPr>
            <p:ph type="title"/>
          </p:nvPr>
        </p:nvSpPr>
        <p:spPr>
          <a:prstGeom prst="rect">
            <a:avLst/>
          </a:prstGeom>
        </p:spPr>
        <p:txBody>
          <a:bodyPr/>
          <a:lstStyle>
            <a:lvl1pPr defTabSz="673655">
              <a:spcBef>
                <a:spcPts val="3200"/>
              </a:spcBef>
              <a:defRPr sz="6887"/>
            </a:lvl1pPr>
          </a:lstStyle>
          <a:p>
            <a:r>
              <a:t>Loop statements</a:t>
            </a:r>
          </a:p>
        </p:txBody>
      </p:sp>
      <p:sp>
        <p:nvSpPr>
          <p:cNvPr id="271" name="The LOOP statement allows you to execute one or more statements repeatedly.…"/>
          <p:cNvSpPr txBox="1">
            <a:spLocks noGrp="1"/>
          </p:cNvSpPr>
          <p:nvPr>
            <p:ph type="body" idx="1"/>
          </p:nvPr>
        </p:nvSpPr>
        <p:spPr>
          <a:prstGeom prst="rect">
            <a:avLst/>
          </a:prstGeom>
        </p:spPr>
        <p:txBody>
          <a:bodyPr>
            <a:normAutofit/>
          </a:bodyPr>
          <a:lstStyle/>
          <a:p>
            <a:r>
              <a:rPr dirty="0"/>
              <a:t>The </a:t>
            </a:r>
            <a:r>
              <a:rPr sz="3800" dirty="0">
                <a:solidFill>
                  <a:schemeClr val="accent6">
                    <a:hueOff val="-2153150"/>
                    <a:satOff val="-11264"/>
                    <a:lumOff val="-15786"/>
                  </a:schemeClr>
                </a:solidFill>
                <a:latin typeface="Courier"/>
                <a:ea typeface="Courier"/>
                <a:cs typeface="Courier"/>
                <a:sym typeface="Courier"/>
              </a:rPr>
              <a:t>LOOP</a:t>
            </a:r>
            <a:r>
              <a:rPr sz="3800" dirty="0">
                <a:solidFill>
                  <a:schemeClr val="accent6">
                    <a:hueOff val="-2153150"/>
                    <a:satOff val="-11264"/>
                    <a:lumOff val="-15786"/>
                  </a:schemeClr>
                </a:solidFill>
              </a:rPr>
              <a:t> </a:t>
            </a:r>
            <a:r>
              <a:rPr dirty="0"/>
              <a:t>statement allows you to execute one or more statements repeatedly.</a:t>
            </a:r>
          </a:p>
          <a:p>
            <a:pPr marL="0" indent="0" defTabSz="642937">
              <a:lnSpc>
                <a:spcPts val="6500"/>
              </a:lnSpc>
              <a:spcBef>
                <a:spcPts val="0"/>
              </a:spcBef>
              <a:buClrTx/>
              <a:buSzTx/>
              <a:buFontTx/>
              <a:buNone/>
              <a:defRPr sz="1800">
                <a:solidFill>
                  <a:srgbClr val="445870"/>
                </a:solidFill>
                <a:latin typeface="Arial"/>
                <a:ea typeface="Arial"/>
                <a:cs typeface="Arial"/>
                <a:sym typeface="Arial"/>
              </a:defRPr>
            </a:pPr>
            <a:r>
              <a:rPr dirty="0"/>
              <a:t>                                      </a:t>
            </a:r>
            <a:r>
              <a:rPr sz="3200" dirty="0"/>
              <a:t>  [</a:t>
            </a:r>
            <a:r>
              <a:rPr sz="3200" dirty="0" err="1"/>
              <a:t>begin_label</a:t>
            </a:r>
            <a:r>
              <a:rPr sz="3200" dirty="0"/>
              <a:t>:]</a:t>
            </a:r>
            <a:r>
              <a:rPr sz="3200" dirty="0">
                <a:solidFill>
                  <a:srgbClr val="006FE0"/>
                </a:solidFill>
              </a:rPr>
              <a:t> </a:t>
            </a:r>
            <a:r>
              <a:rPr sz="3200" dirty="0">
                <a:solidFill>
                  <a:srgbClr val="0077AA"/>
                </a:solidFill>
              </a:rPr>
              <a:t>LOOP</a:t>
            </a:r>
          </a:p>
          <a:p>
            <a:pPr marL="0" indent="0" defTabSz="642937">
              <a:lnSpc>
                <a:spcPts val="4800"/>
              </a:lnSpc>
              <a:spcBef>
                <a:spcPts val="0"/>
              </a:spcBef>
              <a:buClrTx/>
              <a:buSzTx/>
              <a:buFontTx/>
              <a:buNone/>
              <a:defRPr sz="1800">
                <a:solidFill>
                  <a:srgbClr val="445870"/>
                </a:solidFill>
                <a:latin typeface="Arial"/>
                <a:ea typeface="Arial"/>
                <a:cs typeface="Arial"/>
                <a:sym typeface="Arial"/>
              </a:defRPr>
            </a:pPr>
            <a:endParaRPr sz="3200" dirty="0"/>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r>
              <a:rPr dirty="0">
                <a:solidFill>
                  <a:srgbClr val="006FE0"/>
                </a:solidFill>
              </a:rPr>
              <a:t>                               </a:t>
            </a:r>
            <a:r>
              <a:rPr dirty="0" err="1"/>
              <a:t>statement_list</a:t>
            </a:r>
            <a:endParaRPr dirty="0"/>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r>
              <a:rPr dirty="0"/>
              <a:t>                               . . .</a:t>
            </a:r>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endParaRPr lang="en-IN"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
          <p:cNvSpPr txBox="1">
            <a:spLocks noGrp="1"/>
          </p:cNvSpPr>
          <p:nvPr>
            <p:ph type="body" idx="21"/>
          </p:nvPr>
        </p:nvSpPr>
        <p:spPr>
          <a:prstGeom prst="rect">
            <a:avLst/>
          </a:prstGeom>
        </p:spPr>
        <p:txBody>
          <a:bodyPr/>
          <a:lstStyle/>
          <a:p>
            <a:r>
              <a:t>Text</a:t>
            </a:r>
          </a:p>
        </p:txBody>
      </p:sp>
      <p:sp>
        <p:nvSpPr>
          <p:cNvPr id="270" name="Loop statements"/>
          <p:cNvSpPr txBox="1">
            <a:spLocks noGrp="1"/>
          </p:cNvSpPr>
          <p:nvPr>
            <p:ph type="title"/>
          </p:nvPr>
        </p:nvSpPr>
        <p:spPr>
          <a:prstGeom prst="rect">
            <a:avLst/>
          </a:prstGeom>
        </p:spPr>
        <p:txBody>
          <a:bodyPr/>
          <a:lstStyle>
            <a:lvl1pPr defTabSz="673655">
              <a:spcBef>
                <a:spcPts val="3200"/>
              </a:spcBef>
              <a:defRPr sz="6887"/>
            </a:lvl1pPr>
          </a:lstStyle>
          <a:p>
            <a:r>
              <a:t>Loop statements</a:t>
            </a:r>
          </a:p>
        </p:txBody>
      </p:sp>
      <p:sp>
        <p:nvSpPr>
          <p:cNvPr id="271" name="The LOOP statement allows you to execute one or more statements repeatedly.…"/>
          <p:cNvSpPr txBox="1">
            <a:spLocks noGrp="1"/>
          </p:cNvSpPr>
          <p:nvPr>
            <p:ph type="body" idx="1"/>
          </p:nvPr>
        </p:nvSpPr>
        <p:spPr>
          <a:xfrm>
            <a:off x="3619500" y="3178969"/>
            <a:ext cx="17145000" cy="9269016"/>
          </a:xfrm>
          <a:prstGeom prst="rect">
            <a:avLst/>
          </a:prstGeom>
        </p:spPr>
        <p:txBody>
          <a:bodyPr>
            <a:normAutofit fontScale="92500" lnSpcReduction="20000"/>
          </a:bodyPr>
          <a:lstStyle/>
          <a:p>
            <a:r>
              <a:rPr sz="3900" dirty="0"/>
              <a:t>The </a:t>
            </a:r>
            <a:r>
              <a:rPr sz="3900" dirty="0">
                <a:solidFill>
                  <a:schemeClr val="accent6">
                    <a:hueOff val="-2153150"/>
                    <a:satOff val="-11264"/>
                    <a:lumOff val="-15786"/>
                  </a:schemeClr>
                </a:solidFill>
                <a:latin typeface="Courier"/>
                <a:ea typeface="Courier"/>
                <a:cs typeface="Courier"/>
                <a:sym typeface="Courier"/>
              </a:rPr>
              <a:t>LOOP</a:t>
            </a:r>
            <a:r>
              <a:rPr sz="3900" dirty="0">
                <a:solidFill>
                  <a:schemeClr val="accent6">
                    <a:hueOff val="-2153150"/>
                    <a:satOff val="-11264"/>
                    <a:lumOff val="-15786"/>
                  </a:schemeClr>
                </a:solidFill>
              </a:rPr>
              <a:t> </a:t>
            </a:r>
            <a:r>
              <a:rPr sz="3900" dirty="0"/>
              <a:t>statement allows you to execute one or more statements repeatedly.</a:t>
            </a:r>
          </a:p>
          <a:p>
            <a:pPr marL="0" indent="0" defTabSz="642937">
              <a:lnSpc>
                <a:spcPts val="6500"/>
              </a:lnSpc>
              <a:spcBef>
                <a:spcPts val="0"/>
              </a:spcBef>
              <a:buClrTx/>
              <a:buSzTx/>
              <a:buFontTx/>
              <a:buNone/>
              <a:defRPr sz="1800">
                <a:solidFill>
                  <a:srgbClr val="445870"/>
                </a:solidFill>
                <a:latin typeface="Arial"/>
                <a:ea typeface="Arial"/>
                <a:cs typeface="Arial"/>
                <a:sym typeface="Arial"/>
              </a:defRPr>
            </a:pPr>
            <a:r>
              <a:rPr sz="3900" dirty="0"/>
              <a:t>                                        [</a:t>
            </a:r>
            <a:r>
              <a:rPr sz="3900" dirty="0" err="1"/>
              <a:t>begin_label</a:t>
            </a:r>
            <a:r>
              <a:rPr sz="3900" dirty="0"/>
              <a:t>:]</a:t>
            </a:r>
            <a:r>
              <a:rPr sz="3900" dirty="0">
                <a:solidFill>
                  <a:srgbClr val="006FE0"/>
                </a:solidFill>
              </a:rPr>
              <a:t> </a:t>
            </a:r>
            <a:r>
              <a:rPr sz="3900" dirty="0">
                <a:solidFill>
                  <a:srgbClr val="0077AA"/>
                </a:solidFill>
              </a:rPr>
              <a:t>LOOP</a:t>
            </a:r>
          </a:p>
          <a:p>
            <a:pPr marL="0" indent="0" defTabSz="642937">
              <a:lnSpc>
                <a:spcPts val="4800"/>
              </a:lnSpc>
              <a:spcBef>
                <a:spcPts val="0"/>
              </a:spcBef>
              <a:buClrTx/>
              <a:buSzTx/>
              <a:buFontTx/>
              <a:buNone/>
              <a:defRPr sz="1800">
                <a:solidFill>
                  <a:srgbClr val="445870"/>
                </a:solidFill>
                <a:latin typeface="Arial"/>
                <a:ea typeface="Arial"/>
                <a:cs typeface="Arial"/>
                <a:sym typeface="Arial"/>
              </a:defRPr>
            </a:pPr>
            <a:endParaRPr sz="3900" dirty="0"/>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r>
              <a:rPr sz="3900" dirty="0">
                <a:solidFill>
                  <a:srgbClr val="006FE0"/>
                </a:solidFill>
              </a:rPr>
              <a:t>                               </a:t>
            </a:r>
            <a:r>
              <a:rPr sz="3900" dirty="0" err="1"/>
              <a:t>statement_list</a:t>
            </a:r>
            <a:endParaRPr sz="3900" dirty="0"/>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r>
              <a:rPr sz="3900" dirty="0"/>
              <a:t>                               . . .</a:t>
            </a:r>
            <a:endParaRPr lang="en-US" sz="3900" dirty="0"/>
          </a:p>
          <a:p>
            <a:pPr marL="0" lvl="5" indent="0" defTabSz="642937">
              <a:lnSpc>
                <a:spcPts val="5300"/>
              </a:lnSpc>
              <a:spcBef>
                <a:spcPts val="0"/>
              </a:spcBef>
              <a:buClrTx/>
              <a:buSzTx/>
              <a:buFontTx/>
              <a:buNone/>
              <a:defRPr sz="1800" i="1">
                <a:solidFill>
                  <a:srgbClr val="708090"/>
                </a:solidFill>
                <a:latin typeface="Arial"/>
                <a:ea typeface="Arial"/>
                <a:cs typeface="Arial"/>
                <a:sym typeface="Arial"/>
              </a:defRPr>
            </a:pPr>
            <a:r>
              <a:rPr lang="en-IN" sz="3900" dirty="0"/>
              <a:t> -terminate the loop</a:t>
            </a:r>
            <a:endParaRPr lang="en-IN" sz="3900" dirty="0">
              <a:solidFill>
                <a:srgbClr val="445870"/>
              </a:solidFill>
            </a:endParaRPr>
          </a:p>
          <a:p>
            <a:pPr marL="0" indent="0" defTabSz="642937">
              <a:lnSpc>
                <a:spcPts val="6000"/>
              </a:lnSpc>
              <a:spcBef>
                <a:spcPts val="0"/>
              </a:spcBef>
              <a:buClrTx/>
              <a:buSzTx/>
              <a:buFontTx/>
              <a:buNone/>
              <a:defRPr sz="1800">
                <a:solidFill>
                  <a:srgbClr val="0077AA"/>
                </a:solidFill>
                <a:latin typeface="Arial"/>
                <a:ea typeface="Arial"/>
                <a:cs typeface="Arial"/>
                <a:sym typeface="Arial"/>
              </a:defRPr>
            </a:pPr>
            <a:r>
              <a:rPr lang="en-IN" sz="3900" dirty="0">
                <a:solidFill>
                  <a:srgbClr val="006FE0"/>
                </a:solidFill>
              </a:rPr>
              <a:t>                                                  </a:t>
            </a:r>
            <a:r>
              <a:rPr lang="en-IN" sz="3900" dirty="0"/>
              <a:t>IF</a:t>
            </a:r>
            <a:r>
              <a:rPr lang="en-IN" sz="3900" dirty="0">
                <a:solidFill>
                  <a:srgbClr val="006FE0"/>
                </a:solidFill>
              </a:rPr>
              <a:t> </a:t>
            </a:r>
            <a:r>
              <a:rPr lang="en-IN" sz="3900" dirty="0" err="1">
                <a:solidFill>
                  <a:srgbClr val="006FE0"/>
                </a:solidFill>
              </a:rPr>
              <a:t>termination_</a:t>
            </a:r>
            <a:r>
              <a:rPr lang="en-IN" sz="3900" dirty="0" err="1"/>
              <a:t>condition</a:t>
            </a:r>
            <a:r>
              <a:rPr lang="en-IN" sz="3900" dirty="0">
                <a:solidFill>
                  <a:srgbClr val="006FE0"/>
                </a:solidFill>
              </a:rPr>
              <a:t> </a:t>
            </a:r>
            <a:r>
              <a:rPr lang="en-IN" sz="3900" dirty="0"/>
              <a:t>THEN</a:t>
            </a:r>
            <a:endParaRPr lang="en-IN" sz="3900" dirty="0">
              <a:solidFill>
                <a:srgbClr val="445870"/>
              </a:solidFill>
            </a:endParaRPr>
          </a:p>
          <a:p>
            <a:pPr marL="0" indent="0" defTabSz="642937">
              <a:lnSpc>
                <a:spcPts val="6000"/>
              </a:lnSpc>
              <a:spcBef>
                <a:spcPts val="0"/>
              </a:spcBef>
              <a:buClrTx/>
              <a:buSzTx/>
              <a:buFontTx/>
              <a:buNone/>
              <a:defRPr sz="3200">
                <a:solidFill>
                  <a:srgbClr val="445870"/>
                </a:solidFill>
                <a:latin typeface="Arial"/>
                <a:ea typeface="Arial"/>
                <a:cs typeface="Arial"/>
                <a:sym typeface="Arial"/>
              </a:defRPr>
            </a:pPr>
            <a:r>
              <a:rPr lang="en-IN" sz="3900" dirty="0">
                <a:solidFill>
                  <a:srgbClr val="006FE0"/>
                </a:solidFill>
              </a:rPr>
              <a:t>                                     </a:t>
            </a:r>
            <a:r>
              <a:rPr lang="en-IN" sz="3900" dirty="0">
                <a:solidFill>
                  <a:srgbClr val="0077AA"/>
                </a:solidFill>
              </a:rPr>
              <a:t>LEAVE</a:t>
            </a:r>
            <a:r>
              <a:rPr lang="en-IN" sz="3900" dirty="0">
                <a:solidFill>
                  <a:srgbClr val="006FE0"/>
                </a:solidFill>
              </a:rPr>
              <a:t> </a:t>
            </a:r>
            <a:r>
              <a:rPr lang="en-IN" sz="3900" dirty="0"/>
              <a:t>[label];</a:t>
            </a:r>
          </a:p>
          <a:p>
            <a:pPr marL="0" indent="0" defTabSz="642937">
              <a:lnSpc>
                <a:spcPts val="6000"/>
              </a:lnSpc>
              <a:spcBef>
                <a:spcPts val="0"/>
              </a:spcBef>
              <a:buClrTx/>
              <a:buSzTx/>
              <a:buFontTx/>
              <a:buNone/>
              <a:defRPr sz="3200">
                <a:solidFill>
                  <a:srgbClr val="0077AA"/>
                </a:solidFill>
                <a:latin typeface="Arial"/>
                <a:ea typeface="Arial"/>
                <a:cs typeface="Arial"/>
                <a:sym typeface="Arial"/>
              </a:defRPr>
            </a:pPr>
            <a:r>
              <a:rPr lang="en-IN" sz="3900" dirty="0">
                <a:solidFill>
                  <a:srgbClr val="006FE0"/>
                </a:solidFill>
              </a:rPr>
              <a:t>                               </a:t>
            </a:r>
            <a:r>
              <a:rPr lang="en-IN" sz="3900" dirty="0"/>
              <a:t>END IF</a:t>
            </a:r>
            <a:r>
              <a:rPr lang="en-IN" sz="3900" dirty="0">
                <a:solidFill>
                  <a:srgbClr val="445870"/>
                </a:solidFill>
              </a:rPr>
              <a:t>;</a:t>
            </a:r>
          </a:p>
          <a:p>
            <a:pPr marL="0" indent="0" defTabSz="642937">
              <a:lnSpc>
                <a:spcPts val="6000"/>
              </a:lnSpc>
              <a:spcBef>
                <a:spcPts val="0"/>
              </a:spcBef>
              <a:buClrTx/>
              <a:buSzTx/>
              <a:buFontTx/>
              <a:buNone/>
              <a:defRPr sz="3200">
                <a:solidFill>
                  <a:srgbClr val="0077AA"/>
                </a:solidFill>
                <a:latin typeface="Arial"/>
                <a:ea typeface="Arial"/>
                <a:cs typeface="Arial"/>
                <a:sym typeface="Arial"/>
              </a:defRPr>
            </a:pPr>
            <a:endParaRPr lang="en-IN" sz="3900" dirty="0">
              <a:solidFill>
                <a:srgbClr val="445870"/>
              </a:solidFill>
            </a:endParaRPr>
          </a:p>
          <a:p>
            <a:pPr marL="0" indent="0" defTabSz="642937">
              <a:lnSpc>
                <a:spcPts val="4400"/>
              </a:lnSpc>
              <a:spcBef>
                <a:spcPts val="0"/>
              </a:spcBef>
              <a:buClrTx/>
              <a:buSzTx/>
              <a:buFontTx/>
              <a:buNone/>
              <a:defRPr sz="1800">
                <a:solidFill>
                  <a:srgbClr val="0077AA"/>
                </a:solidFill>
                <a:latin typeface="Arial"/>
                <a:ea typeface="Arial"/>
                <a:cs typeface="Arial"/>
                <a:sym typeface="Arial"/>
              </a:defRPr>
            </a:pPr>
            <a:endParaRPr lang="en-IN" sz="3900" dirty="0">
              <a:solidFill>
                <a:srgbClr val="445870"/>
              </a:solidFill>
            </a:endParaRPr>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r>
              <a:rPr lang="en-IN" sz="3900" dirty="0"/>
              <a:t>                         </a:t>
            </a:r>
            <a:r>
              <a:rPr lang="en-IN" sz="3900" dirty="0">
                <a:solidFill>
                  <a:srgbClr val="0077AA"/>
                </a:solidFill>
              </a:rPr>
              <a:t>END LOOP</a:t>
            </a:r>
            <a:r>
              <a:rPr lang="en-IN" sz="3900" dirty="0">
                <a:solidFill>
                  <a:srgbClr val="006FE0"/>
                </a:solidFill>
              </a:rPr>
              <a:t> </a:t>
            </a:r>
            <a:r>
              <a:rPr lang="en-IN" sz="3900" dirty="0"/>
              <a:t>[</a:t>
            </a:r>
            <a:r>
              <a:rPr lang="en-IN" sz="3900" dirty="0" err="1"/>
              <a:t>end_label</a:t>
            </a:r>
            <a:r>
              <a:rPr lang="en-IN" sz="3900" dirty="0"/>
              <a:t>]</a:t>
            </a:r>
            <a:endParaRPr sz="3900" dirty="0"/>
          </a:p>
          <a:p>
            <a:pPr marL="0" indent="0" defTabSz="642937">
              <a:lnSpc>
                <a:spcPts val="6500"/>
              </a:lnSpc>
              <a:spcBef>
                <a:spcPts val="0"/>
              </a:spcBef>
              <a:buClrTx/>
              <a:buSzTx/>
              <a:buFontTx/>
              <a:buNone/>
              <a:defRPr sz="3200">
                <a:solidFill>
                  <a:srgbClr val="445870"/>
                </a:solidFill>
                <a:latin typeface="Arial"/>
                <a:ea typeface="Arial"/>
                <a:cs typeface="Arial"/>
                <a:sym typeface="Arial"/>
              </a:defRPr>
            </a:pPr>
            <a:endParaRPr lang="en-IN" dirty="0"/>
          </a:p>
        </p:txBody>
      </p:sp>
    </p:spTree>
    <p:extLst>
      <p:ext uri="{BB962C8B-B14F-4D97-AF65-F5344CB8AC3E}">
        <p14:creationId xmlns:p14="http://schemas.microsoft.com/office/powerpoint/2010/main" val="24745160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
          <p:cNvSpPr txBox="1">
            <a:spLocks noGrp="1"/>
          </p:cNvSpPr>
          <p:nvPr>
            <p:ph type="body" idx="21"/>
          </p:nvPr>
        </p:nvSpPr>
        <p:spPr>
          <a:prstGeom prst="rect">
            <a:avLst/>
          </a:prstGeom>
        </p:spPr>
        <p:txBody>
          <a:bodyPr/>
          <a:lstStyle/>
          <a:p>
            <a:r>
              <a:t>Text</a:t>
            </a:r>
          </a:p>
        </p:txBody>
      </p:sp>
      <p:sp>
        <p:nvSpPr>
          <p:cNvPr id="274" name="Infinite loop"/>
          <p:cNvSpPr txBox="1">
            <a:spLocks noGrp="1"/>
          </p:cNvSpPr>
          <p:nvPr>
            <p:ph type="title"/>
          </p:nvPr>
        </p:nvSpPr>
        <p:spPr>
          <a:prstGeom prst="rect">
            <a:avLst/>
          </a:prstGeom>
        </p:spPr>
        <p:txBody>
          <a:bodyPr/>
          <a:lstStyle>
            <a:lvl1pPr defTabSz="673655">
              <a:spcBef>
                <a:spcPts val="3200"/>
              </a:spcBef>
              <a:defRPr sz="6887"/>
            </a:lvl1pPr>
          </a:lstStyle>
          <a:p>
            <a:r>
              <a:t>Infinite loop</a:t>
            </a:r>
          </a:p>
        </p:txBody>
      </p:sp>
      <p:sp>
        <p:nvSpPr>
          <p:cNvPr id="275" name="The code below shows a very simple (and very dangerous) loop. It will continue forever, or at least until we manage to somehow terminate it.…"/>
          <p:cNvSpPr txBox="1">
            <a:spLocks noGrp="1"/>
          </p:cNvSpPr>
          <p:nvPr>
            <p:ph type="body" idx="1"/>
          </p:nvPr>
        </p:nvSpPr>
        <p:spPr>
          <a:prstGeom prst="rect">
            <a:avLst/>
          </a:prstGeom>
        </p:spPr>
        <p:txBody>
          <a:bodyPr>
            <a:normAutofit/>
          </a:bodyPr>
          <a:lstStyle/>
          <a:p>
            <a:pPr marL="463064" indent="-463064" defTabSz="632579">
              <a:spcBef>
                <a:spcPts val="3000"/>
              </a:spcBef>
              <a:defRPr sz="3541"/>
            </a:pPr>
            <a:r>
              <a:rPr dirty="0"/>
              <a:t>The code below shows a very simple (and very dangerous) loop. It will continue forever, or at least until we manage to somehow terminate it. </a:t>
            </a:r>
          </a:p>
          <a:p>
            <a:pPr marL="463064" indent="-463064" defTabSz="632579">
              <a:spcBef>
                <a:spcPts val="3000"/>
              </a:spcBef>
              <a:defRPr sz="3541"/>
            </a:pPr>
            <a:r>
              <a:rPr dirty="0"/>
              <a:t>In the meantime, the loop will consume as much CPU as it can.</a:t>
            </a:r>
          </a:p>
          <a:p>
            <a:pPr marL="0" indent="0" defTabSz="495061">
              <a:lnSpc>
                <a:spcPts val="8100"/>
              </a:lnSpc>
              <a:spcBef>
                <a:spcPts val="0"/>
              </a:spcBef>
              <a:buClrTx/>
              <a:buSzTx/>
              <a:buFontTx/>
              <a:buNone/>
              <a:defRPr sz="3850" i="1">
                <a:solidFill>
                  <a:srgbClr val="333333"/>
                </a:solidFill>
                <a:latin typeface="Times Roman"/>
                <a:ea typeface="Times Roman"/>
                <a:cs typeface="Times Roman"/>
                <a:sym typeface="Times Roman"/>
              </a:defRPr>
            </a:pPr>
            <a:r>
              <a:rPr dirty="0"/>
              <a:t>Example : Infinite loop (don’t try this at home!)</a:t>
            </a:r>
          </a:p>
          <a:p>
            <a:pPr marL="0" lvl="1" indent="0" defTabSz="495061">
              <a:lnSpc>
                <a:spcPts val="7200"/>
              </a:lnSpc>
              <a:spcBef>
                <a:spcPts val="0"/>
              </a:spcBef>
              <a:buClrTx/>
              <a:buSzTx/>
              <a:buFontTx/>
              <a:buNone/>
              <a:defRPr sz="3850">
                <a:solidFill>
                  <a:srgbClr val="3D3B49"/>
                </a:solidFill>
                <a:latin typeface="Courier"/>
                <a:ea typeface="Courier"/>
                <a:cs typeface="Courier"/>
                <a:sym typeface="Courier"/>
              </a:defRPr>
            </a:pPr>
            <a:endParaRPr dirty="0"/>
          </a:p>
          <a:p>
            <a:pPr marL="0" lvl="1" indent="0" defTabSz="495061">
              <a:lnSpc>
                <a:spcPts val="7200"/>
              </a:lnSpc>
              <a:spcBef>
                <a:spcPts val="0"/>
              </a:spcBef>
              <a:buClrTx/>
              <a:buSzTx/>
              <a:buFontTx/>
              <a:buNone/>
              <a:defRPr sz="3850">
                <a:solidFill>
                  <a:srgbClr val="3D3B49"/>
                </a:solidFill>
                <a:latin typeface="Courier"/>
                <a:ea typeface="Courier"/>
                <a:cs typeface="Courier"/>
                <a:sym typeface="Courier"/>
              </a:defRPr>
            </a:pPr>
            <a:r>
              <a:rPr dirty="0" err="1"/>
              <a:t>Infinite_loop</a:t>
            </a:r>
            <a:r>
              <a:rPr dirty="0"/>
              <a:t>: LOOP</a:t>
            </a:r>
          </a:p>
          <a:p>
            <a:pPr marL="0" lvl="1" indent="0" defTabSz="495061">
              <a:lnSpc>
                <a:spcPts val="7200"/>
              </a:lnSpc>
              <a:spcBef>
                <a:spcPts val="0"/>
              </a:spcBef>
              <a:buClrTx/>
              <a:buSzTx/>
              <a:buFontTx/>
              <a:buNone/>
              <a:defRPr sz="3850">
                <a:solidFill>
                  <a:srgbClr val="3D3B49"/>
                </a:solidFill>
                <a:latin typeface="Courier"/>
                <a:ea typeface="Courier"/>
                <a:cs typeface="Courier"/>
                <a:sym typeface="Courier"/>
              </a:defRPr>
            </a:pPr>
            <a:r>
              <a:rPr dirty="0"/>
              <a:t>    SELECT 'Welcome to my infinite loop from hell!!';</a:t>
            </a:r>
          </a:p>
          <a:p>
            <a:pPr marL="0" lvl="1" indent="0" defTabSz="495061">
              <a:lnSpc>
                <a:spcPts val="7200"/>
              </a:lnSpc>
              <a:spcBef>
                <a:spcPts val="0"/>
              </a:spcBef>
              <a:buClrTx/>
              <a:buSzTx/>
              <a:buFontTx/>
              <a:buNone/>
              <a:defRPr sz="3850">
                <a:solidFill>
                  <a:srgbClr val="3D3B49"/>
                </a:solidFill>
                <a:latin typeface="Courier"/>
                <a:ea typeface="Courier"/>
                <a:cs typeface="Courier"/>
                <a:sym typeface="Courier"/>
              </a:defRPr>
            </a:pPr>
            <a:r>
              <a:rPr dirty="0"/>
              <a:t>END LOOP </a:t>
            </a:r>
            <a:r>
              <a:rPr dirty="0" err="1"/>
              <a:t>inifinite_loop</a:t>
            </a:r>
            <a:r>
              <a:rPr dirty="0"/>
              <a:t>;</a:t>
            </a:r>
          </a:p>
          <a:p>
            <a:pPr marL="0" indent="0" defTabSz="632579">
              <a:spcBef>
                <a:spcPts val="3000"/>
              </a:spcBef>
              <a:buNone/>
              <a:defRPr sz="3541"/>
            </a:pPr>
            <a:r>
              <a:rPr dirty="0"/>
              <a:t>Obviously we almost never want to program an infinite loop, and therefore we need some way to terminate the loop. We can do this with the </a:t>
            </a:r>
            <a:r>
              <a:rPr dirty="0">
                <a:solidFill>
                  <a:schemeClr val="accent1"/>
                </a:solidFill>
                <a:latin typeface="Courier"/>
                <a:ea typeface="Courier"/>
                <a:cs typeface="Courier"/>
                <a:sym typeface="Courier"/>
              </a:rPr>
              <a:t>LEAVE</a:t>
            </a:r>
            <a:r>
              <a:rPr dirty="0"/>
              <a:t> statement.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ext"/>
          <p:cNvSpPr txBox="1">
            <a:spLocks noGrp="1"/>
          </p:cNvSpPr>
          <p:nvPr>
            <p:ph type="body" idx="21"/>
          </p:nvPr>
        </p:nvSpPr>
        <p:spPr>
          <a:prstGeom prst="rect">
            <a:avLst/>
          </a:prstGeom>
        </p:spPr>
        <p:txBody>
          <a:bodyPr/>
          <a:lstStyle/>
          <a:p>
            <a:r>
              <a:t>Text</a:t>
            </a:r>
          </a:p>
        </p:txBody>
      </p:sp>
      <p:sp>
        <p:nvSpPr>
          <p:cNvPr id="278" name="Leave statement"/>
          <p:cNvSpPr txBox="1">
            <a:spLocks noGrp="1"/>
          </p:cNvSpPr>
          <p:nvPr>
            <p:ph type="title"/>
          </p:nvPr>
        </p:nvSpPr>
        <p:spPr>
          <a:prstGeom prst="rect">
            <a:avLst/>
          </a:prstGeom>
        </p:spPr>
        <p:txBody>
          <a:bodyPr/>
          <a:lstStyle>
            <a:lvl1pPr defTabSz="673655">
              <a:spcBef>
                <a:spcPts val="3200"/>
              </a:spcBef>
              <a:defRPr sz="6887"/>
            </a:lvl1pPr>
          </a:lstStyle>
          <a:p>
            <a:r>
              <a:t>Leave statement</a:t>
            </a:r>
          </a:p>
        </p:txBody>
      </p:sp>
      <p:sp>
        <p:nvSpPr>
          <p:cNvPr id="279" name="The LEAVE statement exits the flow control that has a given label.…"/>
          <p:cNvSpPr txBox="1">
            <a:spLocks noGrp="1"/>
          </p:cNvSpPr>
          <p:nvPr>
            <p:ph type="body" idx="1"/>
          </p:nvPr>
        </p:nvSpPr>
        <p:spPr>
          <a:prstGeom prst="rect">
            <a:avLst/>
          </a:prstGeom>
        </p:spPr>
        <p:txBody>
          <a:bodyPr/>
          <a:lstStyle/>
          <a:p>
            <a:r>
              <a:t>The </a:t>
            </a:r>
            <a:r>
              <a:rPr sz="3200">
                <a:solidFill>
                  <a:schemeClr val="accent6">
                    <a:hueOff val="-2153150"/>
                    <a:satOff val="-11264"/>
                    <a:lumOff val="-15786"/>
                  </a:schemeClr>
                </a:solidFill>
                <a:latin typeface="Courier"/>
                <a:ea typeface="Courier"/>
                <a:cs typeface="Courier"/>
                <a:sym typeface="Courier"/>
              </a:rPr>
              <a:t>LEAVE</a:t>
            </a:r>
            <a:r>
              <a:t> statement exits the flow control that has a given label.</a:t>
            </a:r>
          </a:p>
          <a:p>
            <a:pPr marL="0" indent="0" defTabSz="642937">
              <a:lnSpc>
                <a:spcPts val="6700"/>
              </a:lnSpc>
              <a:spcBef>
                <a:spcPts val="0"/>
              </a:spcBef>
              <a:buClrTx/>
              <a:buSzTx/>
              <a:buFontTx/>
              <a:buNone/>
              <a:defRPr sz="1800">
                <a:solidFill>
                  <a:srgbClr val="445870"/>
                </a:solidFill>
                <a:latin typeface="Arial"/>
                <a:ea typeface="Arial"/>
                <a:cs typeface="Arial"/>
                <a:sym typeface="Arial"/>
              </a:defRPr>
            </a:pPr>
            <a:r>
              <a:t>                                                                                </a:t>
            </a:r>
            <a:r>
              <a:rPr sz="3400">
                <a:solidFill>
                  <a:srgbClr val="0077AA"/>
                </a:solidFill>
              </a:rPr>
              <a:t>LEAVE</a:t>
            </a:r>
            <a:r>
              <a:rPr sz="3400">
                <a:solidFill>
                  <a:srgbClr val="006FE0"/>
                </a:solidFill>
              </a:rPr>
              <a:t> </a:t>
            </a:r>
            <a:r>
              <a:rPr sz="3400"/>
              <a:t>label;</a:t>
            </a:r>
          </a:p>
          <a:p>
            <a:pPr marL="0" indent="0" defTabSz="642937">
              <a:lnSpc>
                <a:spcPts val="4800"/>
              </a:lnSpc>
              <a:spcBef>
                <a:spcPts val="0"/>
              </a:spcBef>
              <a:buClrTx/>
              <a:buSzTx/>
              <a:buFontTx/>
              <a:buNone/>
              <a:defRPr sz="1800">
                <a:solidFill>
                  <a:srgbClr val="445870"/>
                </a:solidFill>
                <a:latin typeface="Arial"/>
                <a:ea typeface="Arial"/>
                <a:cs typeface="Arial"/>
                <a:sym typeface="Arial"/>
              </a:defRPr>
            </a:pPr>
            <a:endParaRPr sz="3400"/>
          </a:p>
          <a:p>
            <a:pPr marL="244039" indent="-244039" defTabSz="642937">
              <a:lnSpc>
                <a:spcPts val="8100"/>
              </a:lnSpc>
              <a:spcBef>
                <a:spcPts val="0"/>
              </a:spcBef>
              <a:buChar char="‣"/>
              <a:defRPr sz="3600">
                <a:solidFill>
                  <a:srgbClr val="445870"/>
                </a:solidFill>
              </a:defRPr>
            </a:pPr>
            <a:r>
              <a:t>  </a:t>
            </a:r>
            <a:r>
              <a:rPr sz="4600"/>
              <a:t>The </a:t>
            </a:r>
            <a:r>
              <a:rPr sz="4600">
                <a:solidFill>
                  <a:srgbClr val="CA473F"/>
                </a:solidFill>
              </a:rPr>
              <a:t>LEAVE</a:t>
            </a:r>
            <a:r>
              <a:rPr sz="4600"/>
              <a:t> causes the current loop specified by the </a:t>
            </a:r>
            <a:r>
              <a:rPr sz="4600">
                <a:solidFill>
                  <a:srgbClr val="CA473F"/>
                </a:solidFill>
              </a:rPr>
              <a:t>label</a:t>
            </a:r>
            <a:r>
              <a:rPr sz="4600"/>
              <a:t> to be terminated. </a:t>
            </a:r>
          </a:p>
          <a:p>
            <a:pPr marL="244039" indent="-244039" defTabSz="642937">
              <a:lnSpc>
                <a:spcPts val="6900"/>
              </a:lnSpc>
              <a:spcBef>
                <a:spcPts val="0"/>
              </a:spcBef>
              <a:buChar char="‣"/>
              <a:defRPr sz="3600">
                <a:solidFill>
                  <a:srgbClr val="445870"/>
                </a:solidFill>
              </a:defRPr>
            </a:pPr>
            <a:endParaRPr sz="4600"/>
          </a:p>
          <a:p>
            <a:pPr marL="311827" indent="-311827" defTabSz="642937">
              <a:lnSpc>
                <a:spcPts val="8100"/>
              </a:lnSpc>
              <a:spcBef>
                <a:spcPts val="0"/>
              </a:spcBef>
              <a:buChar char="‣"/>
              <a:defRPr sz="3600">
                <a:solidFill>
                  <a:srgbClr val="445870"/>
                </a:solidFill>
              </a:defRPr>
            </a:pPr>
            <a:r>
              <a:rPr sz="4600"/>
              <a:t>  If a loop is enclosed within another loop, you can break out of both loops with a single </a:t>
            </a:r>
            <a:r>
              <a:rPr sz="4600">
                <a:solidFill>
                  <a:srgbClr val="CA473F"/>
                </a:solidFill>
              </a:rPr>
              <a:t>LEAVE</a:t>
            </a:r>
            <a:r>
              <a:rPr sz="4600"/>
              <a:t> statement.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
          <p:cNvSpPr txBox="1">
            <a:spLocks noGrp="1"/>
          </p:cNvSpPr>
          <p:nvPr>
            <p:ph type="body" idx="21"/>
          </p:nvPr>
        </p:nvSpPr>
        <p:spPr>
          <a:prstGeom prst="rect">
            <a:avLst/>
          </a:prstGeom>
        </p:spPr>
        <p:txBody>
          <a:bodyPr/>
          <a:lstStyle/>
          <a:p>
            <a:r>
              <a:t>Text</a:t>
            </a:r>
          </a:p>
        </p:txBody>
      </p:sp>
      <p:sp>
        <p:nvSpPr>
          <p:cNvPr id="282" name="Iterate statement"/>
          <p:cNvSpPr txBox="1">
            <a:spLocks noGrp="1"/>
          </p:cNvSpPr>
          <p:nvPr>
            <p:ph type="title"/>
          </p:nvPr>
        </p:nvSpPr>
        <p:spPr>
          <a:prstGeom prst="rect">
            <a:avLst/>
          </a:prstGeom>
        </p:spPr>
        <p:txBody>
          <a:bodyPr/>
          <a:lstStyle>
            <a:lvl1pPr defTabSz="673655">
              <a:spcBef>
                <a:spcPts val="3200"/>
              </a:spcBef>
              <a:defRPr sz="6887"/>
            </a:lvl1pPr>
          </a:lstStyle>
          <a:p>
            <a:r>
              <a:t>Iterate statement</a:t>
            </a:r>
          </a:p>
        </p:txBody>
      </p:sp>
      <p:sp>
        <p:nvSpPr>
          <p:cNvPr id="283" name="The ITERATE statement is used to restart execution at the beginning of a loop, without executing any of the remaining statements in the loop.…"/>
          <p:cNvSpPr txBox="1">
            <a:spLocks noGrp="1"/>
          </p:cNvSpPr>
          <p:nvPr>
            <p:ph type="body" idx="1"/>
          </p:nvPr>
        </p:nvSpPr>
        <p:spPr>
          <a:prstGeom prst="rect">
            <a:avLst/>
          </a:prstGeom>
        </p:spPr>
        <p:txBody>
          <a:bodyPr/>
          <a:lstStyle/>
          <a:p>
            <a:r>
              <a:t>The </a:t>
            </a:r>
            <a:r>
              <a:rPr>
                <a:latin typeface="Courier"/>
                <a:ea typeface="Courier"/>
                <a:cs typeface="Courier"/>
                <a:sym typeface="Courier"/>
              </a:rPr>
              <a:t>ITERATE</a:t>
            </a:r>
            <a:r>
              <a:t> statement is used to restart execution at the beginning of a loop, without executing any of the remaining statements in the loop. </a:t>
            </a:r>
          </a:p>
          <a:p>
            <a:r>
              <a:t>When MySQL encounters the </a:t>
            </a:r>
            <a:r>
              <a:rPr>
                <a:latin typeface="Courier"/>
                <a:ea typeface="Courier"/>
                <a:cs typeface="Courier"/>
                <a:sym typeface="Courier"/>
              </a:rPr>
              <a:t>ITERATE</a:t>
            </a:r>
            <a:r>
              <a:t> statement, it recommences execution at the start of the nominated loop. </a:t>
            </a:r>
          </a:p>
          <a:p>
            <a:r>
              <a:rPr>
                <a:latin typeface="Courier"/>
                <a:ea typeface="Courier"/>
                <a:cs typeface="Courier"/>
                <a:sym typeface="Courier"/>
              </a:rPr>
              <a:t>ITERATE</a:t>
            </a:r>
            <a:r>
              <a:t> has the following syntax:</a:t>
            </a:r>
          </a:p>
          <a:p>
            <a:pPr marL="0" lvl="1" indent="0" defTabSz="642937">
              <a:lnSpc>
                <a:spcPts val="7200"/>
              </a:lnSpc>
              <a:spcBef>
                <a:spcPts val="0"/>
              </a:spcBef>
              <a:buClrTx/>
              <a:buSzTx/>
              <a:buFontTx/>
              <a:buNone/>
              <a:defRPr sz="2200">
                <a:solidFill>
                  <a:srgbClr val="3D3B49"/>
                </a:solidFill>
                <a:latin typeface="Courier"/>
                <a:ea typeface="Courier"/>
                <a:cs typeface="Courier"/>
                <a:sym typeface="Courier"/>
              </a:defRPr>
            </a:pPr>
            <a:r>
              <a:t>                      </a:t>
            </a:r>
            <a:r>
              <a:rPr sz="3200">
                <a:solidFill>
                  <a:schemeClr val="accent2"/>
                </a:solidFill>
              </a:rPr>
              <a:t>ITERATE</a:t>
            </a:r>
            <a:r>
              <a:rPr sz="3200"/>
              <a:t> </a:t>
            </a:r>
            <a:r>
              <a:rPr sz="3200" i="1"/>
              <a:t>label</a:t>
            </a:r>
            <a:r>
              <a:rPr sz="3200"/>
              <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
          <p:cNvSpPr txBox="1">
            <a:spLocks noGrp="1"/>
          </p:cNvSpPr>
          <p:nvPr>
            <p:ph type="body" idx="21"/>
          </p:nvPr>
        </p:nvSpPr>
        <p:spPr>
          <a:prstGeom prst="rect">
            <a:avLst/>
          </a:prstGeom>
        </p:spPr>
        <p:txBody>
          <a:bodyPr/>
          <a:lstStyle/>
          <a:p>
            <a:r>
              <a:t>Text</a:t>
            </a:r>
          </a:p>
        </p:txBody>
      </p:sp>
      <p:sp>
        <p:nvSpPr>
          <p:cNvPr id="286" name="ITERATE Example"/>
          <p:cNvSpPr txBox="1">
            <a:spLocks noGrp="1"/>
          </p:cNvSpPr>
          <p:nvPr>
            <p:ph type="title"/>
          </p:nvPr>
        </p:nvSpPr>
        <p:spPr>
          <a:prstGeom prst="rect">
            <a:avLst/>
          </a:prstGeom>
        </p:spPr>
        <p:txBody>
          <a:bodyPr/>
          <a:lstStyle>
            <a:lvl1pPr>
              <a:defRPr sz="4200"/>
            </a:lvl1pPr>
          </a:lstStyle>
          <a:p>
            <a:r>
              <a:t>ITERATE Example</a:t>
            </a:r>
          </a:p>
        </p:txBody>
      </p:sp>
      <p:sp>
        <p:nvSpPr>
          <p:cNvPr id="287" name="Example Using ITERATE to return to the start of a loop…"/>
          <p:cNvSpPr txBox="1"/>
          <p:nvPr/>
        </p:nvSpPr>
        <p:spPr>
          <a:xfrm>
            <a:off x="4383127" y="3478836"/>
            <a:ext cx="9319858" cy="102944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642937">
              <a:lnSpc>
                <a:spcPts val="8000"/>
              </a:lnSpc>
              <a:spcBef>
                <a:spcPts val="0"/>
              </a:spcBef>
              <a:defRPr sz="2800" i="1">
                <a:solidFill>
                  <a:srgbClr val="333333"/>
                </a:solidFill>
                <a:latin typeface="Times Roman"/>
                <a:ea typeface="Times Roman"/>
                <a:cs typeface="Times Roman"/>
                <a:sym typeface="Times Roman"/>
              </a:defRPr>
            </a:pPr>
            <a:r>
              <a:rPr dirty="0"/>
              <a:t>Example Using ITERATE to return to the start of a loop</a:t>
            </a:r>
          </a:p>
          <a:p>
            <a:pPr defTabSz="642937">
              <a:lnSpc>
                <a:spcPts val="6000"/>
              </a:lnSpc>
              <a:spcBef>
                <a:spcPts val="0"/>
              </a:spcBef>
              <a:defRPr sz="2200">
                <a:solidFill>
                  <a:srgbClr val="3D3B49"/>
                </a:solidFill>
                <a:latin typeface="Courier"/>
                <a:ea typeface="Courier"/>
                <a:cs typeface="Courier"/>
                <a:sym typeface="Courier"/>
              </a:defRPr>
            </a:pPr>
            <a:r>
              <a:rPr dirty="0"/>
              <a:t>SET </a:t>
            </a:r>
            <a:r>
              <a:rPr dirty="0" err="1"/>
              <a:t>i</a:t>
            </a:r>
            <a:r>
              <a:rPr dirty="0"/>
              <a:t>=0;</a:t>
            </a:r>
          </a:p>
          <a:p>
            <a:pPr defTabSz="642937">
              <a:lnSpc>
                <a:spcPts val="6000"/>
              </a:lnSpc>
              <a:spcBef>
                <a:spcPts val="0"/>
              </a:spcBef>
              <a:defRPr sz="2200">
                <a:solidFill>
                  <a:srgbClr val="3D3B49"/>
                </a:solidFill>
                <a:latin typeface="Courier"/>
                <a:ea typeface="Courier"/>
                <a:cs typeface="Courier"/>
                <a:sym typeface="Courier"/>
              </a:defRPr>
            </a:pPr>
            <a:r>
              <a:rPr dirty="0"/>
              <a:t>loop1: LOOP</a:t>
            </a:r>
          </a:p>
          <a:p>
            <a:pPr defTabSz="642937">
              <a:lnSpc>
                <a:spcPts val="6000"/>
              </a:lnSpc>
              <a:spcBef>
                <a:spcPts val="0"/>
              </a:spcBef>
              <a:defRPr sz="2200">
                <a:solidFill>
                  <a:srgbClr val="3D3B49"/>
                </a:solidFill>
                <a:latin typeface="Courier"/>
                <a:ea typeface="Courier"/>
                <a:cs typeface="Courier"/>
                <a:sym typeface="Courier"/>
              </a:defRPr>
            </a:pPr>
            <a:r>
              <a:rPr dirty="0"/>
              <a:t>    SET </a:t>
            </a:r>
            <a:r>
              <a:rPr dirty="0" err="1"/>
              <a:t>i</a:t>
            </a:r>
            <a:r>
              <a:rPr dirty="0"/>
              <a:t>=i+1;</a:t>
            </a:r>
          </a:p>
          <a:p>
            <a:pPr defTabSz="642937">
              <a:lnSpc>
                <a:spcPts val="6000"/>
              </a:lnSpc>
              <a:spcBef>
                <a:spcPts val="0"/>
              </a:spcBef>
              <a:defRPr sz="2200">
                <a:solidFill>
                  <a:srgbClr val="3D3B49"/>
                </a:solidFill>
                <a:latin typeface="Courier"/>
                <a:ea typeface="Courier"/>
                <a:cs typeface="Courier"/>
                <a:sym typeface="Courier"/>
              </a:defRPr>
            </a:pPr>
            <a:r>
              <a:rPr dirty="0"/>
              <a:t>    IF </a:t>
            </a:r>
            <a:r>
              <a:rPr dirty="0" err="1"/>
              <a:t>i</a:t>
            </a:r>
            <a:r>
              <a:rPr dirty="0"/>
              <a:t>&gt;=10 THEN   /*Last number - exit loop*/</a:t>
            </a:r>
          </a:p>
          <a:p>
            <a:pPr defTabSz="642937">
              <a:lnSpc>
                <a:spcPts val="6000"/>
              </a:lnSpc>
              <a:spcBef>
                <a:spcPts val="0"/>
              </a:spcBef>
              <a:defRPr sz="2200">
                <a:solidFill>
                  <a:srgbClr val="3D3B49"/>
                </a:solidFill>
                <a:latin typeface="Courier"/>
                <a:ea typeface="Courier"/>
                <a:cs typeface="Courier"/>
                <a:sym typeface="Courier"/>
              </a:defRPr>
            </a:pPr>
            <a:r>
              <a:rPr dirty="0"/>
              <a:t>         LEAVE loop1;</a:t>
            </a:r>
          </a:p>
          <a:p>
            <a:pPr defTabSz="642937">
              <a:lnSpc>
                <a:spcPts val="6000"/>
              </a:lnSpc>
              <a:spcBef>
                <a:spcPts val="0"/>
              </a:spcBef>
              <a:defRPr sz="2200">
                <a:solidFill>
                  <a:srgbClr val="3D3B49"/>
                </a:solidFill>
                <a:latin typeface="Courier"/>
                <a:ea typeface="Courier"/>
                <a:cs typeface="Courier"/>
                <a:sym typeface="Courier"/>
              </a:defRPr>
            </a:pPr>
            <a:r>
              <a:rPr dirty="0"/>
              <a:t>    ELSEIF MOD(i,2)=0 THEN /*Even number - try again*/</a:t>
            </a:r>
          </a:p>
          <a:p>
            <a:pPr defTabSz="642937">
              <a:lnSpc>
                <a:spcPts val="6000"/>
              </a:lnSpc>
              <a:spcBef>
                <a:spcPts val="0"/>
              </a:spcBef>
              <a:defRPr sz="2200">
                <a:solidFill>
                  <a:srgbClr val="3D3B49"/>
                </a:solidFill>
                <a:latin typeface="Courier"/>
                <a:ea typeface="Courier"/>
                <a:cs typeface="Courier"/>
                <a:sym typeface="Courier"/>
              </a:defRPr>
            </a:pPr>
            <a:r>
              <a:rPr dirty="0"/>
              <a:t>         ITERATE loop1;</a:t>
            </a:r>
          </a:p>
          <a:p>
            <a:pPr defTabSz="642937">
              <a:lnSpc>
                <a:spcPts val="6000"/>
              </a:lnSpc>
              <a:spcBef>
                <a:spcPts val="0"/>
              </a:spcBef>
              <a:defRPr sz="2200">
                <a:solidFill>
                  <a:srgbClr val="3D3B49"/>
                </a:solidFill>
                <a:latin typeface="Courier"/>
                <a:ea typeface="Courier"/>
                <a:cs typeface="Courier"/>
                <a:sym typeface="Courier"/>
              </a:defRPr>
            </a:pPr>
            <a:r>
              <a:rPr dirty="0"/>
              <a:t>    END IF;</a:t>
            </a:r>
          </a:p>
          <a:p>
            <a:pPr defTabSz="642937">
              <a:lnSpc>
                <a:spcPts val="6000"/>
              </a:lnSpc>
              <a:spcBef>
                <a:spcPts val="0"/>
              </a:spcBef>
              <a:defRPr sz="2200">
                <a:solidFill>
                  <a:srgbClr val="3D3B49"/>
                </a:solidFill>
                <a:latin typeface="Courier"/>
                <a:ea typeface="Courier"/>
                <a:cs typeface="Courier"/>
                <a:sym typeface="Courier"/>
              </a:defRPr>
            </a:pPr>
            <a:r>
              <a:rPr dirty="0"/>
              <a:t>SELECT CONCAT(</a:t>
            </a:r>
            <a:r>
              <a:rPr dirty="0" err="1"/>
              <a:t>i</a:t>
            </a:r>
            <a:r>
              <a:rPr dirty="0"/>
              <a:t>," is an odd number");</a:t>
            </a:r>
          </a:p>
          <a:p>
            <a:pPr defTabSz="642937">
              <a:lnSpc>
                <a:spcPts val="6000"/>
              </a:lnSpc>
              <a:spcBef>
                <a:spcPts val="0"/>
              </a:spcBef>
              <a:defRPr sz="2200">
                <a:solidFill>
                  <a:srgbClr val="3D3B49"/>
                </a:solidFill>
                <a:latin typeface="Courier"/>
                <a:ea typeface="Courier"/>
                <a:cs typeface="Courier"/>
                <a:sym typeface="Courier"/>
              </a:defRPr>
            </a:pPr>
            <a:endParaRPr dirty="0"/>
          </a:p>
          <a:p>
            <a:pPr defTabSz="642937">
              <a:lnSpc>
                <a:spcPts val="6000"/>
              </a:lnSpc>
              <a:spcBef>
                <a:spcPts val="0"/>
              </a:spcBef>
              <a:defRPr sz="2200">
                <a:solidFill>
                  <a:srgbClr val="3D3B49"/>
                </a:solidFill>
                <a:latin typeface="Courier"/>
                <a:ea typeface="Courier"/>
                <a:cs typeface="Courier"/>
                <a:sym typeface="Courier"/>
              </a:defRPr>
            </a:pPr>
            <a:endParaRPr dirty="0"/>
          </a:p>
          <a:p>
            <a:pPr defTabSz="642937">
              <a:lnSpc>
                <a:spcPts val="6000"/>
              </a:lnSpc>
              <a:spcBef>
                <a:spcPts val="0"/>
              </a:spcBef>
              <a:defRPr sz="2200">
                <a:solidFill>
                  <a:srgbClr val="3D3B49"/>
                </a:solidFill>
                <a:latin typeface="Courier"/>
                <a:ea typeface="Courier"/>
                <a:cs typeface="Courier"/>
                <a:sym typeface="Courier"/>
              </a:defRPr>
            </a:pPr>
            <a:r>
              <a:rPr dirty="0"/>
              <a:t>END LOOP loop1;</a:t>
            </a:r>
          </a:p>
        </p:txBody>
      </p:sp>
      <p:sp>
        <p:nvSpPr>
          <p:cNvPr id="288" name="In this example, we print all odd numbers less than 10.  ITERATE is used to repeat the loop if the number we have is not odd.  LEAVE is used to terminate the loop once we reach 10."/>
          <p:cNvSpPr txBox="1"/>
          <p:nvPr/>
        </p:nvSpPr>
        <p:spPr>
          <a:xfrm>
            <a:off x="12944267" y="2669976"/>
            <a:ext cx="10587302" cy="3378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marL="366058" indent="-366058" defTabSz="642937">
              <a:lnSpc>
                <a:spcPts val="8000"/>
              </a:lnSpc>
              <a:spcBef>
                <a:spcPts val="3500"/>
              </a:spcBef>
              <a:buClr>
                <a:schemeClr val="accent1"/>
              </a:buClr>
              <a:buSzPct val="104999"/>
              <a:buFont typeface="Avenir Next Regular"/>
              <a:buChar char="‣"/>
              <a:defRPr sz="2800">
                <a:solidFill>
                  <a:srgbClr val="000000"/>
                </a:solidFill>
                <a:latin typeface="Times Roman"/>
                <a:ea typeface="Times Roman"/>
                <a:cs typeface="Times Roman"/>
                <a:sym typeface="Times Roman"/>
              </a:defRPr>
            </a:pPr>
            <a:r>
              <a:rPr dirty="0"/>
              <a:t>In this example, we print all odd numbers less than 10. </a:t>
            </a:r>
            <a:br>
              <a:rPr dirty="0"/>
            </a:br>
            <a:r>
              <a:rPr dirty="0">
                <a:latin typeface="Courier"/>
                <a:ea typeface="Courier"/>
                <a:cs typeface="Courier"/>
                <a:sym typeface="Courier"/>
              </a:rPr>
              <a:t>ITERATE</a:t>
            </a:r>
            <a:r>
              <a:rPr dirty="0"/>
              <a:t> is used to repeat the loop if the number we have is not odd. </a:t>
            </a:r>
            <a:br>
              <a:rPr dirty="0"/>
            </a:br>
            <a:r>
              <a:rPr dirty="0">
                <a:latin typeface="Courier"/>
                <a:ea typeface="Courier"/>
                <a:cs typeface="Courier"/>
                <a:sym typeface="Courier"/>
              </a:rPr>
              <a:t>LEAVE</a:t>
            </a:r>
            <a:r>
              <a:rPr dirty="0"/>
              <a:t> is used to terminate the loop once we reach 10.</a:t>
            </a:r>
          </a:p>
          <a:p>
            <a:pPr defTabSz="642937">
              <a:lnSpc>
                <a:spcPts val="8000"/>
              </a:lnSpc>
              <a:spcBef>
                <a:spcPts val="0"/>
              </a:spcBef>
              <a:defRPr sz="2800">
                <a:solidFill>
                  <a:srgbClr val="000000"/>
                </a:solidFill>
                <a:latin typeface="Times Roman"/>
                <a:ea typeface="Times Roman"/>
                <a:cs typeface="Times Roman"/>
                <a:sym typeface="Times Roman"/>
              </a:defRPr>
            </a:pP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
          <p:cNvSpPr txBox="1">
            <a:spLocks noGrp="1"/>
          </p:cNvSpPr>
          <p:nvPr>
            <p:ph type="body" idx="21"/>
          </p:nvPr>
        </p:nvSpPr>
        <p:spPr>
          <a:prstGeom prst="rect">
            <a:avLst/>
          </a:prstGeom>
        </p:spPr>
        <p:txBody>
          <a:bodyPr/>
          <a:lstStyle/>
          <a:p>
            <a:r>
              <a:t>Text</a:t>
            </a:r>
          </a:p>
        </p:txBody>
      </p:sp>
      <p:sp>
        <p:nvSpPr>
          <p:cNvPr id="291" name="Leave - Example"/>
          <p:cNvSpPr txBox="1">
            <a:spLocks noGrp="1"/>
          </p:cNvSpPr>
          <p:nvPr>
            <p:ph type="title"/>
          </p:nvPr>
        </p:nvSpPr>
        <p:spPr>
          <a:prstGeom prst="rect">
            <a:avLst/>
          </a:prstGeom>
        </p:spPr>
        <p:txBody>
          <a:bodyPr/>
          <a:lstStyle>
            <a:lvl1pPr defTabSz="673655">
              <a:spcBef>
                <a:spcPts val="3200"/>
              </a:spcBef>
              <a:defRPr sz="6887"/>
            </a:lvl1pPr>
          </a:lstStyle>
          <a:p>
            <a:r>
              <a:t>Leave - Example</a:t>
            </a:r>
          </a:p>
        </p:txBody>
      </p:sp>
      <p:sp>
        <p:nvSpPr>
          <p:cNvPr id="292" name="Example Using LEAVE to terminate a loop…"/>
          <p:cNvSpPr txBox="1"/>
          <p:nvPr/>
        </p:nvSpPr>
        <p:spPr>
          <a:xfrm>
            <a:off x="6886230" y="4570214"/>
            <a:ext cx="7156054" cy="5075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642937">
              <a:lnSpc>
                <a:spcPts val="8400"/>
              </a:lnSpc>
              <a:spcBef>
                <a:spcPts val="0"/>
              </a:spcBef>
              <a:defRPr sz="3200" i="1">
                <a:solidFill>
                  <a:srgbClr val="333333"/>
                </a:solidFill>
                <a:latin typeface="Times Roman"/>
                <a:ea typeface="Times Roman"/>
                <a:cs typeface="Times Roman"/>
                <a:sym typeface="Times Roman"/>
              </a:defRPr>
            </a:pPr>
            <a:r>
              <a:t>Example Using LEAVE to terminate a loop</a:t>
            </a:r>
          </a:p>
          <a:p>
            <a:pPr defTabSz="642937">
              <a:lnSpc>
                <a:spcPts val="7200"/>
              </a:lnSpc>
              <a:spcBef>
                <a:spcPts val="0"/>
              </a:spcBef>
              <a:defRPr sz="3200">
                <a:solidFill>
                  <a:srgbClr val="3D3B49"/>
                </a:solidFill>
                <a:latin typeface="Courier"/>
                <a:ea typeface="Courier"/>
                <a:cs typeface="Courier"/>
                <a:sym typeface="Courier"/>
              </a:defRPr>
            </a:pPr>
            <a:r>
              <a:t>SET i=1;</a:t>
            </a:r>
          </a:p>
          <a:p>
            <a:pPr defTabSz="642937">
              <a:lnSpc>
                <a:spcPts val="7200"/>
              </a:lnSpc>
              <a:spcBef>
                <a:spcPts val="0"/>
              </a:spcBef>
              <a:defRPr sz="3200">
                <a:solidFill>
                  <a:srgbClr val="3D3B49"/>
                </a:solidFill>
                <a:latin typeface="Courier"/>
                <a:ea typeface="Courier"/>
                <a:cs typeface="Courier"/>
                <a:sym typeface="Courier"/>
              </a:defRPr>
            </a:pPr>
            <a:r>
              <a:t>myloop: LOOP</a:t>
            </a:r>
          </a:p>
          <a:p>
            <a:pPr defTabSz="642937">
              <a:lnSpc>
                <a:spcPts val="7200"/>
              </a:lnSpc>
              <a:spcBef>
                <a:spcPts val="0"/>
              </a:spcBef>
              <a:defRPr sz="3200">
                <a:solidFill>
                  <a:srgbClr val="3D3B49"/>
                </a:solidFill>
                <a:latin typeface="Courier"/>
                <a:ea typeface="Courier"/>
                <a:cs typeface="Courier"/>
                <a:sym typeface="Courier"/>
              </a:defRPr>
            </a:pPr>
            <a:r>
              <a:t>    SET i=i+1;</a:t>
            </a:r>
          </a:p>
          <a:p>
            <a:pPr defTabSz="642937">
              <a:lnSpc>
                <a:spcPts val="7200"/>
              </a:lnSpc>
              <a:spcBef>
                <a:spcPts val="0"/>
              </a:spcBef>
              <a:defRPr sz="3200">
                <a:solidFill>
                  <a:srgbClr val="3D3B49"/>
                </a:solidFill>
                <a:latin typeface="Courier"/>
                <a:ea typeface="Courier"/>
                <a:cs typeface="Courier"/>
                <a:sym typeface="Courier"/>
              </a:defRPr>
            </a:pPr>
            <a:r>
              <a:t>    IF i=10 then</a:t>
            </a:r>
          </a:p>
          <a:p>
            <a:pPr defTabSz="642937">
              <a:lnSpc>
                <a:spcPts val="7200"/>
              </a:lnSpc>
              <a:spcBef>
                <a:spcPts val="0"/>
              </a:spcBef>
              <a:defRPr sz="3200">
                <a:solidFill>
                  <a:srgbClr val="3D3B49"/>
                </a:solidFill>
                <a:latin typeface="Courier"/>
                <a:ea typeface="Courier"/>
                <a:cs typeface="Courier"/>
                <a:sym typeface="Courier"/>
              </a:defRPr>
            </a:pPr>
            <a:r>
              <a:t>            LEAVE myloop;</a:t>
            </a:r>
          </a:p>
          <a:p>
            <a:pPr defTabSz="642937">
              <a:lnSpc>
                <a:spcPts val="7200"/>
              </a:lnSpc>
              <a:spcBef>
                <a:spcPts val="0"/>
              </a:spcBef>
              <a:defRPr sz="3200">
                <a:solidFill>
                  <a:srgbClr val="3D3B49"/>
                </a:solidFill>
                <a:latin typeface="Courier"/>
                <a:ea typeface="Courier"/>
                <a:cs typeface="Courier"/>
                <a:sym typeface="Courier"/>
              </a:defRPr>
            </a:pPr>
            <a:r>
              <a:t>    END IF;</a:t>
            </a:r>
          </a:p>
          <a:p>
            <a:pPr defTabSz="642937">
              <a:lnSpc>
                <a:spcPts val="7200"/>
              </a:lnSpc>
              <a:spcBef>
                <a:spcPts val="0"/>
              </a:spcBef>
              <a:defRPr sz="3200">
                <a:solidFill>
                  <a:srgbClr val="3D3B49"/>
                </a:solidFill>
                <a:latin typeface="Courier"/>
                <a:ea typeface="Courier"/>
                <a:cs typeface="Courier"/>
                <a:sym typeface="Courier"/>
              </a:defRPr>
            </a:pPr>
            <a:r>
              <a:t>END LOOP myloop;</a:t>
            </a:r>
          </a:p>
          <a:p>
            <a:pPr defTabSz="642937">
              <a:lnSpc>
                <a:spcPts val="7200"/>
              </a:lnSpc>
              <a:spcBef>
                <a:spcPts val="0"/>
              </a:spcBef>
              <a:defRPr sz="3200">
                <a:solidFill>
                  <a:srgbClr val="3D3B49"/>
                </a:solidFill>
                <a:latin typeface="Courier"/>
                <a:ea typeface="Courier"/>
                <a:cs typeface="Courier"/>
                <a:sym typeface="Courier"/>
              </a:defRPr>
            </a:pPr>
            <a:r>
              <a:t>SELECT 'I can count to 10';</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
          <p:cNvSpPr txBox="1">
            <a:spLocks noGrp="1"/>
          </p:cNvSpPr>
          <p:nvPr>
            <p:ph type="body" idx="21"/>
          </p:nvPr>
        </p:nvSpPr>
        <p:spPr>
          <a:prstGeom prst="rect">
            <a:avLst/>
          </a:prstGeom>
        </p:spPr>
        <p:txBody>
          <a:bodyPr/>
          <a:lstStyle/>
          <a:p>
            <a:r>
              <a:t>Text</a:t>
            </a:r>
          </a:p>
        </p:txBody>
      </p:sp>
      <p:sp>
        <p:nvSpPr>
          <p:cNvPr id="295" name="While loop"/>
          <p:cNvSpPr txBox="1">
            <a:spLocks noGrp="1"/>
          </p:cNvSpPr>
          <p:nvPr>
            <p:ph type="title"/>
          </p:nvPr>
        </p:nvSpPr>
        <p:spPr>
          <a:xfrm>
            <a:off x="3619500" y="1507758"/>
            <a:ext cx="17145000" cy="642938"/>
          </a:xfrm>
          <a:prstGeom prst="rect">
            <a:avLst/>
          </a:prstGeom>
        </p:spPr>
        <p:txBody>
          <a:bodyPr/>
          <a:lstStyle>
            <a:lvl1pPr defTabSz="386119">
              <a:spcBef>
                <a:spcPts val="1800"/>
              </a:spcBef>
              <a:defRPr sz="3948"/>
            </a:lvl1pPr>
          </a:lstStyle>
          <a:p>
            <a:r>
              <a:t>While loop</a:t>
            </a:r>
          </a:p>
        </p:txBody>
      </p:sp>
      <p:sp>
        <p:nvSpPr>
          <p:cNvPr id="296" name="The WHILE loop is a loop statement that executes a block of code repeatedly as long as a condition is true.…"/>
          <p:cNvSpPr txBox="1">
            <a:spLocks noGrp="1"/>
          </p:cNvSpPr>
          <p:nvPr>
            <p:ph type="body" idx="1"/>
          </p:nvPr>
        </p:nvSpPr>
        <p:spPr>
          <a:xfrm>
            <a:off x="3619500" y="2025680"/>
            <a:ext cx="17145000" cy="11072385"/>
          </a:xfrm>
          <a:prstGeom prst="rect">
            <a:avLst/>
          </a:prstGeom>
        </p:spPr>
        <p:txBody>
          <a:bodyPr/>
          <a:lstStyle/>
          <a:p>
            <a:r>
              <a:rPr dirty="0"/>
              <a:t>The </a:t>
            </a:r>
            <a:r>
              <a:rPr sz="3400" dirty="0">
                <a:solidFill>
                  <a:schemeClr val="accent6">
                    <a:hueOff val="-2153150"/>
                    <a:satOff val="-11264"/>
                    <a:lumOff val="-15786"/>
                  </a:schemeClr>
                </a:solidFill>
                <a:latin typeface="Courier"/>
                <a:ea typeface="Courier"/>
                <a:cs typeface="Courier"/>
                <a:sym typeface="Courier"/>
              </a:rPr>
              <a:t>WHILE</a:t>
            </a:r>
            <a:r>
              <a:rPr dirty="0"/>
              <a:t> loop is a loop statement that executes a block of code repeatedly as long as a condition is true.</a:t>
            </a:r>
          </a:p>
          <a:p>
            <a:pPr marL="0" indent="0" defTabSz="642937">
              <a:lnSpc>
                <a:spcPts val="6000"/>
              </a:lnSpc>
              <a:spcBef>
                <a:spcPts val="0"/>
              </a:spcBef>
              <a:buClrTx/>
              <a:buSzTx/>
              <a:buFontTx/>
              <a:buNone/>
              <a:defRPr sz="1800">
                <a:solidFill>
                  <a:srgbClr val="445870"/>
                </a:solidFill>
                <a:latin typeface="Arial"/>
                <a:ea typeface="Arial"/>
                <a:cs typeface="Arial"/>
                <a:sym typeface="Arial"/>
              </a:defRPr>
            </a:pPr>
            <a:r>
              <a:rPr dirty="0"/>
              <a:t>                                  </a:t>
            </a:r>
            <a:r>
              <a:rPr sz="2800" dirty="0"/>
              <a:t>[</a:t>
            </a:r>
            <a:r>
              <a:rPr sz="2800" dirty="0" err="1"/>
              <a:t>begin_label</a:t>
            </a:r>
            <a:r>
              <a:rPr sz="2800" dirty="0"/>
              <a:t>:]</a:t>
            </a:r>
            <a:r>
              <a:rPr sz="2800" dirty="0">
                <a:solidFill>
                  <a:srgbClr val="006FE0"/>
                </a:solidFill>
              </a:rPr>
              <a:t> </a:t>
            </a:r>
            <a:r>
              <a:rPr sz="2800" dirty="0">
                <a:solidFill>
                  <a:srgbClr val="0077AA"/>
                </a:solidFill>
              </a:rPr>
              <a:t>WHILE</a:t>
            </a:r>
            <a:r>
              <a:rPr sz="2800" dirty="0">
                <a:solidFill>
                  <a:srgbClr val="006FE0"/>
                </a:solidFill>
              </a:rPr>
              <a:t> </a:t>
            </a:r>
            <a:r>
              <a:rPr sz="2800" dirty="0"/>
              <a:t>condition</a:t>
            </a:r>
            <a:r>
              <a:rPr sz="2800" dirty="0">
                <a:solidFill>
                  <a:srgbClr val="006FE0"/>
                </a:solidFill>
              </a:rPr>
              <a:t> </a:t>
            </a:r>
            <a:r>
              <a:rPr sz="2800" dirty="0">
                <a:solidFill>
                  <a:srgbClr val="0077AA"/>
                </a:solidFill>
              </a:rPr>
              <a:t>DO</a:t>
            </a:r>
            <a:endParaRPr sz="2800" dirty="0"/>
          </a:p>
          <a:p>
            <a:pPr marL="0" indent="0" defTabSz="642937">
              <a:lnSpc>
                <a:spcPts val="6000"/>
              </a:lnSpc>
              <a:spcBef>
                <a:spcPts val="0"/>
              </a:spcBef>
              <a:buClrTx/>
              <a:buSzTx/>
              <a:buFontTx/>
              <a:buNone/>
              <a:defRPr sz="2800">
                <a:solidFill>
                  <a:srgbClr val="445870"/>
                </a:solidFill>
                <a:latin typeface="Arial"/>
                <a:ea typeface="Arial"/>
                <a:cs typeface="Arial"/>
                <a:sym typeface="Arial"/>
              </a:defRPr>
            </a:pPr>
            <a:r>
              <a:rPr dirty="0">
                <a:solidFill>
                  <a:srgbClr val="006FE0"/>
                </a:solidFill>
              </a:rPr>
              <a:t>                               </a:t>
            </a:r>
            <a:r>
              <a:rPr dirty="0" err="1"/>
              <a:t>statement_list</a:t>
            </a:r>
            <a:endParaRPr dirty="0"/>
          </a:p>
          <a:p>
            <a:pPr marL="0" indent="0" defTabSz="642937">
              <a:lnSpc>
                <a:spcPts val="6000"/>
              </a:lnSpc>
              <a:spcBef>
                <a:spcPts val="0"/>
              </a:spcBef>
              <a:buClrTx/>
              <a:buSzTx/>
              <a:buFontTx/>
              <a:buNone/>
              <a:defRPr sz="2800">
                <a:solidFill>
                  <a:srgbClr val="445870"/>
                </a:solidFill>
                <a:latin typeface="Arial"/>
                <a:ea typeface="Arial"/>
                <a:cs typeface="Arial"/>
                <a:sym typeface="Arial"/>
              </a:defRPr>
            </a:pPr>
            <a:r>
              <a:rPr dirty="0"/>
              <a:t>                        </a:t>
            </a:r>
            <a:r>
              <a:rPr dirty="0">
                <a:solidFill>
                  <a:srgbClr val="0077AA"/>
                </a:solidFill>
              </a:rPr>
              <a:t>END WHILE</a:t>
            </a:r>
            <a:r>
              <a:rPr dirty="0">
                <a:solidFill>
                  <a:srgbClr val="006FE0"/>
                </a:solidFill>
              </a:rPr>
              <a:t> </a:t>
            </a:r>
            <a:r>
              <a:rPr dirty="0"/>
              <a:t>[</a:t>
            </a:r>
            <a:r>
              <a:rPr dirty="0" err="1"/>
              <a:t>end_label</a:t>
            </a:r>
            <a:r>
              <a:rPr dirty="0"/>
              <a:t>]</a:t>
            </a:r>
          </a:p>
          <a:p>
            <a:pPr marL="0" indent="0" defTabSz="642937">
              <a:lnSpc>
                <a:spcPts val="4800"/>
              </a:lnSpc>
              <a:spcBef>
                <a:spcPts val="0"/>
              </a:spcBef>
              <a:buClrTx/>
              <a:buSzTx/>
              <a:buFontTx/>
              <a:buNone/>
              <a:defRPr sz="1800">
                <a:solidFill>
                  <a:srgbClr val="445870"/>
                </a:solidFill>
                <a:latin typeface="Arial"/>
                <a:ea typeface="Arial"/>
                <a:cs typeface="Arial"/>
                <a:sym typeface="Arial"/>
              </a:defRPr>
            </a:pPr>
            <a:endParaRPr dirty="0"/>
          </a:p>
          <a:p>
            <a:r>
              <a:rPr dirty="0"/>
              <a:t>The </a:t>
            </a:r>
            <a:r>
              <a:rPr sz="3600" dirty="0">
                <a:solidFill>
                  <a:schemeClr val="accent6">
                    <a:hueOff val="-2153150"/>
                    <a:satOff val="-11264"/>
                    <a:lumOff val="-15786"/>
                  </a:schemeClr>
                </a:solidFill>
                <a:latin typeface="Courier"/>
                <a:ea typeface="Courier"/>
                <a:cs typeface="Courier"/>
                <a:sym typeface="Courier"/>
              </a:rPr>
              <a:t>WHILE</a:t>
            </a:r>
            <a:r>
              <a:rPr dirty="0"/>
              <a:t> loop is called a pre-test loop </a:t>
            </a:r>
            <a:br>
              <a:rPr lang="en-US" dirty="0"/>
            </a:br>
            <a:r>
              <a:rPr dirty="0"/>
              <a:t>because it checks the </a:t>
            </a:r>
            <a:r>
              <a:rPr sz="3200" dirty="0" err="1">
                <a:solidFill>
                  <a:schemeClr val="accent6">
                    <a:hueOff val="-2153150"/>
                    <a:satOff val="-11264"/>
                    <a:lumOff val="-15786"/>
                  </a:schemeClr>
                </a:solidFill>
                <a:latin typeface="Courier"/>
                <a:ea typeface="Courier"/>
                <a:cs typeface="Courier"/>
                <a:sym typeface="Courier"/>
              </a:rPr>
              <a:t>search_condition</a:t>
            </a:r>
            <a:r>
              <a:rPr dirty="0"/>
              <a:t> </a:t>
            </a:r>
            <a:br>
              <a:rPr lang="en-US" dirty="0"/>
            </a:br>
            <a:r>
              <a:rPr dirty="0"/>
              <a:t>before the </a:t>
            </a:r>
            <a:r>
              <a:rPr sz="3200" dirty="0" err="1">
                <a:solidFill>
                  <a:schemeClr val="accent6">
                    <a:hueOff val="-2153150"/>
                    <a:satOff val="-11264"/>
                    <a:lumOff val="-15786"/>
                  </a:schemeClr>
                </a:solidFill>
                <a:latin typeface="Courier"/>
                <a:ea typeface="Courier"/>
                <a:cs typeface="Courier"/>
                <a:sym typeface="Courier"/>
              </a:rPr>
              <a:t>statement_list</a:t>
            </a:r>
            <a:r>
              <a:rPr dirty="0"/>
              <a:t> executes.</a:t>
            </a:r>
          </a:p>
        </p:txBody>
      </p:sp>
      <p:sp>
        <p:nvSpPr>
          <p:cNvPr id="297" name="Text"/>
          <p:cNvSpPr txBox="1"/>
          <p:nvPr/>
        </p:nvSpPr>
        <p:spPr>
          <a:xfrm>
            <a:off x="9279850" y="8367723"/>
            <a:ext cx="2942543" cy="3609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spcBef>
                <a:spcPts val="3300"/>
              </a:spcBef>
              <a:defRPr sz="2800"/>
            </a:pPr>
            <a:endParaRPr/>
          </a:p>
        </p:txBody>
      </p:sp>
      <p:pic>
        <p:nvPicPr>
          <p:cNvPr id="298" name="Image" descr="Image"/>
          <p:cNvPicPr>
            <a:picLocks noChangeAspect="1"/>
          </p:cNvPicPr>
          <p:nvPr/>
        </p:nvPicPr>
        <p:blipFill>
          <a:blip r:embed="rId2"/>
          <a:stretch>
            <a:fillRect/>
          </a:stretch>
        </p:blipFill>
        <p:spPr>
          <a:xfrm>
            <a:off x="15420527" y="3523272"/>
            <a:ext cx="6194432" cy="7416799"/>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
          <p:cNvSpPr txBox="1">
            <a:spLocks noGrp="1"/>
          </p:cNvSpPr>
          <p:nvPr>
            <p:ph type="body" idx="21"/>
          </p:nvPr>
        </p:nvSpPr>
        <p:spPr>
          <a:prstGeom prst="rect">
            <a:avLst/>
          </a:prstGeom>
        </p:spPr>
        <p:txBody>
          <a:bodyPr/>
          <a:lstStyle/>
          <a:p>
            <a:r>
              <a:t>Text</a:t>
            </a:r>
          </a:p>
        </p:txBody>
      </p:sp>
      <p:sp>
        <p:nvSpPr>
          <p:cNvPr id="301" name="Repeat statement"/>
          <p:cNvSpPr txBox="1">
            <a:spLocks noGrp="1"/>
          </p:cNvSpPr>
          <p:nvPr>
            <p:ph type="title"/>
          </p:nvPr>
        </p:nvSpPr>
        <p:spPr>
          <a:xfrm>
            <a:off x="3619500" y="1507758"/>
            <a:ext cx="17145000" cy="1017985"/>
          </a:xfrm>
          <a:prstGeom prst="rect">
            <a:avLst/>
          </a:prstGeom>
        </p:spPr>
        <p:txBody>
          <a:bodyPr/>
          <a:lstStyle>
            <a:lvl1pPr defTabSz="673655">
              <a:spcBef>
                <a:spcPts val="3200"/>
              </a:spcBef>
              <a:defRPr sz="6887"/>
            </a:lvl1pPr>
          </a:lstStyle>
          <a:p>
            <a:r>
              <a:t>Repeat statement</a:t>
            </a:r>
          </a:p>
        </p:txBody>
      </p:sp>
      <p:sp>
        <p:nvSpPr>
          <p:cNvPr id="302" name="The REPEAT statement executes one or more statements until a search condition is true.…"/>
          <p:cNvSpPr txBox="1">
            <a:spLocks noGrp="1"/>
          </p:cNvSpPr>
          <p:nvPr>
            <p:ph type="body" idx="1"/>
          </p:nvPr>
        </p:nvSpPr>
        <p:spPr>
          <a:xfrm>
            <a:off x="3619500" y="2465749"/>
            <a:ext cx="17145000" cy="10766050"/>
          </a:xfrm>
          <a:prstGeom prst="rect">
            <a:avLst/>
          </a:prstGeom>
        </p:spPr>
        <p:txBody>
          <a:bodyPr/>
          <a:lstStyle/>
          <a:p>
            <a:pPr marL="445022" indent="-445022" defTabSz="607933">
              <a:spcBef>
                <a:spcPts val="2900"/>
              </a:spcBef>
              <a:defRPr sz="3404"/>
            </a:pPr>
            <a:r>
              <a:rPr dirty="0"/>
              <a:t>The </a:t>
            </a:r>
            <a:r>
              <a:rPr sz="2516" dirty="0">
                <a:solidFill>
                  <a:schemeClr val="accent6">
                    <a:hueOff val="-2153150"/>
                    <a:satOff val="-11264"/>
                    <a:lumOff val="-15786"/>
                  </a:schemeClr>
                </a:solidFill>
                <a:latin typeface="Courier"/>
                <a:ea typeface="Courier"/>
                <a:cs typeface="Courier"/>
                <a:sym typeface="Courier"/>
              </a:rPr>
              <a:t>REPEAT</a:t>
            </a:r>
            <a:r>
              <a:rPr dirty="0"/>
              <a:t> statement executes one or more statements until a search condition is true.</a:t>
            </a:r>
          </a:p>
          <a:p>
            <a:pPr marL="0" indent="0" defTabSz="475773">
              <a:lnSpc>
                <a:spcPts val="4800"/>
              </a:lnSpc>
              <a:spcBef>
                <a:spcPts val="0"/>
              </a:spcBef>
              <a:buClrTx/>
              <a:buSzTx/>
              <a:buFontTx/>
              <a:buNone/>
              <a:defRPr sz="1332">
                <a:solidFill>
                  <a:srgbClr val="445870"/>
                </a:solidFill>
                <a:latin typeface="Arial"/>
                <a:ea typeface="Arial"/>
                <a:cs typeface="Arial"/>
                <a:sym typeface="Arial"/>
              </a:defRPr>
            </a:pPr>
            <a:r>
              <a:rPr dirty="0"/>
              <a:t>                                     </a:t>
            </a:r>
            <a:r>
              <a:rPr sz="2368" dirty="0"/>
              <a:t> [</a:t>
            </a:r>
            <a:r>
              <a:rPr sz="2368" dirty="0" err="1"/>
              <a:t>begin_label</a:t>
            </a:r>
            <a:r>
              <a:rPr sz="2368" dirty="0"/>
              <a:t>:]</a:t>
            </a:r>
            <a:r>
              <a:rPr sz="2368" dirty="0">
                <a:solidFill>
                  <a:srgbClr val="006FE0"/>
                </a:solidFill>
              </a:rPr>
              <a:t> </a:t>
            </a:r>
            <a:r>
              <a:rPr sz="2368" dirty="0">
                <a:solidFill>
                  <a:srgbClr val="0077AA"/>
                </a:solidFill>
              </a:rPr>
              <a:t>REPEAT</a:t>
            </a:r>
            <a:endParaRPr sz="2368" dirty="0"/>
          </a:p>
          <a:p>
            <a:pPr marL="0" indent="0" defTabSz="475773">
              <a:lnSpc>
                <a:spcPts val="4800"/>
              </a:lnSpc>
              <a:spcBef>
                <a:spcPts val="0"/>
              </a:spcBef>
              <a:buClrTx/>
              <a:buSzTx/>
              <a:buFontTx/>
              <a:buNone/>
              <a:defRPr sz="2368">
                <a:solidFill>
                  <a:srgbClr val="445870"/>
                </a:solidFill>
                <a:latin typeface="Arial"/>
                <a:ea typeface="Arial"/>
                <a:cs typeface="Arial"/>
                <a:sym typeface="Arial"/>
              </a:defRPr>
            </a:pPr>
            <a:r>
              <a:rPr dirty="0">
                <a:solidFill>
                  <a:srgbClr val="006FE0"/>
                </a:solidFill>
              </a:rPr>
              <a:t>                                 </a:t>
            </a:r>
            <a:r>
              <a:rPr dirty="0"/>
              <a:t>statement</a:t>
            </a:r>
          </a:p>
          <a:p>
            <a:pPr marL="0" indent="0" defTabSz="475773">
              <a:lnSpc>
                <a:spcPts val="4800"/>
              </a:lnSpc>
              <a:spcBef>
                <a:spcPts val="0"/>
              </a:spcBef>
              <a:buClrTx/>
              <a:buSzTx/>
              <a:buFontTx/>
              <a:buNone/>
              <a:defRPr sz="2368">
                <a:solidFill>
                  <a:srgbClr val="445870"/>
                </a:solidFill>
                <a:latin typeface="Arial"/>
                <a:ea typeface="Arial"/>
                <a:cs typeface="Arial"/>
                <a:sym typeface="Arial"/>
              </a:defRPr>
            </a:pPr>
            <a:r>
              <a:rPr dirty="0"/>
              <a:t>                       </a:t>
            </a:r>
            <a:r>
              <a:rPr dirty="0">
                <a:solidFill>
                  <a:srgbClr val="0077AA"/>
                </a:solidFill>
              </a:rPr>
              <a:t>UNTIL</a:t>
            </a:r>
            <a:r>
              <a:rPr dirty="0">
                <a:solidFill>
                  <a:srgbClr val="006FE0"/>
                </a:solidFill>
              </a:rPr>
              <a:t> </a:t>
            </a:r>
            <a:r>
              <a:rPr dirty="0" err="1"/>
              <a:t>search_condition</a:t>
            </a:r>
            <a:endParaRPr dirty="0"/>
          </a:p>
          <a:p>
            <a:pPr marL="0" indent="0" defTabSz="475773">
              <a:lnSpc>
                <a:spcPts val="4800"/>
              </a:lnSpc>
              <a:spcBef>
                <a:spcPts val="0"/>
              </a:spcBef>
              <a:buClrTx/>
              <a:buSzTx/>
              <a:buFontTx/>
              <a:buNone/>
              <a:defRPr sz="2368">
                <a:solidFill>
                  <a:srgbClr val="445870"/>
                </a:solidFill>
                <a:latin typeface="Arial"/>
                <a:ea typeface="Arial"/>
                <a:cs typeface="Arial"/>
                <a:sym typeface="Arial"/>
              </a:defRPr>
            </a:pPr>
            <a:r>
              <a:rPr dirty="0"/>
              <a:t>                       </a:t>
            </a:r>
            <a:r>
              <a:rPr dirty="0">
                <a:solidFill>
                  <a:srgbClr val="0077AA"/>
                </a:solidFill>
              </a:rPr>
              <a:t>END REPEAT</a:t>
            </a:r>
            <a:r>
              <a:rPr dirty="0">
                <a:solidFill>
                  <a:srgbClr val="006FE0"/>
                </a:solidFill>
              </a:rPr>
              <a:t> </a:t>
            </a:r>
            <a:r>
              <a:rPr dirty="0"/>
              <a:t>[</a:t>
            </a:r>
            <a:r>
              <a:rPr dirty="0" err="1"/>
              <a:t>end_label</a:t>
            </a:r>
            <a:r>
              <a:rPr dirty="0"/>
              <a:t>]</a:t>
            </a:r>
          </a:p>
          <a:p>
            <a:pPr marL="0" indent="0" defTabSz="475773">
              <a:lnSpc>
                <a:spcPts val="3500"/>
              </a:lnSpc>
              <a:spcBef>
                <a:spcPts val="0"/>
              </a:spcBef>
              <a:buClrTx/>
              <a:buSzTx/>
              <a:buFontTx/>
              <a:buNone/>
              <a:defRPr sz="1332">
                <a:solidFill>
                  <a:srgbClr val="445870"/>
                </a:solidFill>
                <a:latin typeface="Arial"/>
                <a:ea typeface="Arial"/>
                <a:cs typeface="Arial"/>
                <a:sym typeface="Arial"/>
              </a:defRPr>
            </a:pPr>
            <a:endParaRPr dirty="0"/>
          </a:p>
          <a:p>
            <a:pPr marL="445022" indent="-445022" defTabSz="607933">
              <a:spcBef>
                <a:spcPts val="2900"/>
              </a:spcBef>
              <a:defRPr sz="3404"/>
            </a:pPr>
            <a:r>
              <a:rPr dirty="0"/>
              <a:t>The </a:t>
            </a:r>
            <a:r>
              <a:rPr sz="2368" dirty="0">
                <a:solidFill>
                  <a:schemeClr val="accent6">
                    <a:hueOff val="-2153150"/>
                    <a:satOff val="-11264"/>
                    <a:lumOff val="-15786"/>
                  </a:schemeClr>
                </a:solidFill>
                <a:latin typeface="Courier"/>
                <a:ea typeface="Courier"/>
                <a:cs typeface="Courier"/>
                <a:sym typeface="Courier"/>
              </a:rPr>
              <a:t>REPEAT</a:t>
            </a:r>
            <a:r>
              <a:rPr dirty="0"/>
              <a:t> executes the </a:t>
            </a:r>
            <a:r>
              <a:rPr sz="2368" dirty="0">
                <a:solidFill>
                  <a:schemeClr val="accent6">
                    <a:hueOff val="-2153150"/>
                    <a:satOff val="-11264"/>
                    <a:lumOff val="-15786"/>
                  </a:schemeClr>
                </a:solidFill>
                <a:latin typeface="Courier"/>
                <a:ea typeface="Courier"/>
                <a:cs typeface="Courier"/>
                <a:sym typeface="Courier"/>
              </a:rPr>
              <a:t>statement</a:t>
            </a:r>
            <a:r>
              <a:rPr dirty="0"/>
              <a:t> until </a:t>
            </a:r>
            <a:br>
              <a:rPr lang="en-US" dirty="0"/>
            </a:br>
            <a:r>
              <a:rPr dirty="0"/>
              <a:t>the </a:t>
            </a:r>
            <a:r>
              <a:rPr sz="2368" dirty="0" err="1">
                <a:solidFill>
                  <a:schemeClr val="accent6">
                    <a:hueOff val="-2153150"/>
                    <a:satOff val="-11264"/>
                    <a:lumOff val="-15786"/>
                  </a:schemeClr>
                </a:solidFill>
                <a:latin typeface="Courier"/>
                <a:ea typeface="Courier"/>
                <a:cs typeface="Courier"/>
                <a:sym typeface="Courier"/>
              </a:rPr>
              <a:t>search_condition</a:t>
            </a:r>
            <a:r>
              <a:rPr dirty="0"/>
              <a:t>  evaluates to true.</a:t>
            </a:r>
          </a:p>
          <a:p>
            <a:pPr marL="445022" indent="-445022" defTabSz="607933">
              <a:spcBef>
                <a:spcPts val="2900"/>
              </a:spcBef>
              <a:defRPr sz="3404"/>
            </a:pPr>
            <a:endParaRPr dirty="0"/>
          </a:p>
          <a:p>
            <a:pPr marL="0" indent="0" defTabSz="607933">
              <a:spcBef>
                <a:spcPts val="2900"/>
              </a:spcBef>
              <a:buClrTx/>
              <a:buSzTx/>
              <a:buFontTx/>
              <a:buNone/>
              <a:defRPr sz="3404"/>
            </a:pPr>
            <a:endParaRPr dirty="0"/>
          </a:p>
          <a:p>
            <a:pPr marL="445022" indent="-445022" defTabSz="607933">
              <a:spcBef>
                <a:spcPts val="2900"/>
              </a:spcBef>
              <a:defRPr sz="3404"/>
            </a:pPr>
            <a:endParaRPr dirty="0"/>
          </a:p>
          <a:p>
            <a:pPr marL="445022" indent="-445022" defTabSz="607933">
              <a:spcBef>
                <a:spcPts val="2900"/>
              </a:spcBef>
              <a:defRPr sz="3404"/>
            </a:pPr>
            <a:endParaRPr dirty="0"/>
          </a:p>
          <a:p>
            <a:pPr marL="445022" indent="-445022" defTabSz="607933">
              <a:spcBef>
                <a:spcPts val="2900"/>
              </a:spcBef>
              <a:defRPr sz="3404"/>
            </a:pPr>
            <a:endParaRPr dirty="0"/>
          </a:p>
          <a:p>
            <a:pPr marL="445022" indent="-445022" defTabSz="607933">
              <a:spcBef>
                <a:spcPts val="2900"/>
              </a:spcBef>
              <a:defRPr sz="3404"/>
            </a:pPr>
            <a:endParaRPr dirty="0"/>
          </a:p>
        </p:txBody>
      </p:sp>
      <p:sp>
        <p:nvSpPr>
          <p:cNvPr id="303" name="Text"/>
          <p:cNvSpPr txBox="1"/>
          <p:nvPr/>
        </p:nvSpPr>
        <p:spPr>
          <a:xfrm>
            <a:off x="8691562" y="7401862"/>
            <a:ext cx="4003676" cy="5086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spcBef>
                <a:spcPts val="3300"/>
              </a:spcBef>
              <a:defRPr sz="2800"/>
            </a:pPr>
            <a:endParaRPr/>
          </a:p>
        </p:txBody>
      </p:sp>
      <p:pic>
        <p:nvPicPr>
          <p:cNvPr id="304" name="Image" descr="Image"/>
          <p:cNvPicPr>
            <a:picLocks noChangeAspect="1"/>
          </p:cNvPicPr>
          <p:nvPr/>
        </p:nvPicPr>
        <p:blipFill>
          <a:blip r:embed="rId2"/>
          <a:stretch>
            <a:fillRect/>
          </a:stretch>
        </p:blipFill>
        <p:spPr>
          <a:xfrm>
            <a:off x="13210778" y="3237370"/>
            <a:ext cx="7038182" cy="880353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e are what we repeatedly do. Excellence, then, is not an act but a habit."/>
          <p:cNvSpPr txBox="1">
            <a:spLocks noGrp="1"/>
          </p:cNvSpPr>
          <p:nvPr>
            <p:ph type="body" idx="21"/>
          </p:nvPr>
        </p:nvSpPr>
        <p:spPr>
          <a:xfrm>
            <a:off x="11049000" y="3721100"/>
            <a:ext cx="12573000" cy="5477766"/>
          </a:xfrm>
          <a:prstGeom prst="rect">
            <a:avLst/>
          </a:prstGeom>
        </p:spPr>
        <p:txBody>
          <a:bodyPr/>
          <a:lstStyle>
            <a:lvl1pPr>
              <a:defRPr sz="10600"/>
            </a:lvl1pPr>
          </a:lstStyle>
          <a:p>
            <a:r>
              <a:t>We are what we repeatedly do. Excellence, then, is not an act but a habit.</a:t>
            </a:r>
          </a:p>
        </p:txBody>
      </p:sp>
      <p:pic>
        <p:nvPicPr>
          <p:cNvPr id="232" name="Image" descr="Image"/>
          <p:cNvPicPr>
            <a:picLocks noGrp="1" noChangeAspect="1"/>
          </p:cNvPicPr>
          <p:nvPr>
            <p:ph type="pic" idx="22"/>
          </p:nvPr>
        </p:nvPicPr>
        <p:blipFill>
          <a:blip r:embed="rId2"/>
          <a:srcRect l="1532" r="15696"/>
          <a:stretch>
            <a:fillRect/>
          </a:stretch>
        </p:blipFill>
        <p:spPr>
          <a:xfrm>
            <a:off x="0" y="0"/>
            <a:ext cx="10287000" cy="13716000"/>
          </a:xfrm>
          <a:prstGeom prst="rect">
            <a:avLst/>
          </a:prstGeom>
        </p:spPr>
      </p:pic>
      <p:sp>
        <p:nvSpPr>
          <p:cNvPr id="233" name="Aristotle"/>
          <p:cNvSpPr txBox="1">
            <a:spLocks noGrp="1"/>
          </p:cNvSpPr>
          <p:nvPr>
            <p:ph type="body" idx="23"/>
          </p:nvPr>
        </p:nvSpPr>
        <p:spPr>
          <a:prstGeom prst="rect">
            <a:avLst/>
          </a:prstGeom>
        </p:spPr>
        <p:txBody>
          <a:bodyPr/>
          <a:lstStyle/>
          <a:p>
            <a:r>
              <a:t>Aristotle</a:t>
            </a:r>
          </a:p>
        </p:txBody>
      </p:sp>
      <p:sp>
        <p:nvSpPr>
          <p:cNvPr id="234" name="Procedures"/>
          <p:cNvSpPr txBox="1">
            <a:spLocks noGrp="1"/>
          </p:cNvSpPr>
          <p:nvPr>
            <p:ph type="body" sz="quarter" idx="4294967295"/>
          </p:nvPr>
        </p:nvSpPr>
        <p:spPr>
          <a:xfrm>
            <a:off x="11132408" y="-358861"/>
            <a:ext cx="17145001" cy="2536032"/>
          </a:xfrm>
          <a:prstGeom prst="rect">
            <a:avLst/>
          </a:prstGeom>
        </p:spPr>
        <p:txBody>
          <a:bodyPr lIns="71437" tIns="71437" rIns="71437" bIns="71437" anchor="b"/>
          <a:lstStyle>
            <a:lvl1pPr marL="0" indent="0" defTabSz="821531">
              <a:lnSpc>
                <a:spcPct val="80000"/>
              </a:lnSpc>
              <a:spcBef>
                <a:spcPts val="3200"/>
              </a:spcBef>
              <a:buClrTx/>
              <a:buSzTx/>
              <a:buFontTx/>
              <a:buNone/>
              <a:defRPr sz="7400" cap="all">
                <a:solidFill>
                  <a:srgbClr val="FFFFFF"/>
                </a:solidFill>
                <a:latin typeface="DIN Alternate Bold"/>
                <a:ea typeface="DIN Alternate Bold"/>
                <a:cs typeface="DIN Alternate Bold"/>
                <a:sym typeface="DIN Alternate Bold"/>
              </a:defRPr>
            </a:lvl1pPr>
          </a:lstStyle>
          <a:p>
            <a:r>
              <a:t>Procedures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Loops"/>
          <p:cNvSpPr txBox="1">
            <a:spLocks noGrp="1"/>
          </p:cNvSpPr>
          <p:nvPr>
            <p:ph type="title"/>
          </p:nvPr>
        </p:nvSpPr>
        <p:spPr>
          <a:xfrm>
            <a:off x="3891103" y="2038349"/>
            <a:ext cx="17145003" cy="762001"/>
          </a:xfrm>
          <a:prstGeom prst="rect">
            <a:avLst/>
          </a:prstGeom>
        </p:spPr>
        <p:txBody>
          <a:bodyPr/>
          <a:lstStyle>
            <a:lvl1pPr defTabSz="528319">
              <a:spcBef>
                <a:spcPts val="2400"/>
              </a:spcBef>
              <a:defRPr sz="5376"/>
            </a:lvl1pPr>
          </a:lstStyle>
          <a:p>
            <a:r>
              <a:t>Loops</a:t>
            </a:r>
          </a:p>
        </p:txBody>
      </p:sp>
      <p:pic>
        <p:nvPicPr>
          <p:cNvPr id="307" name="Image" descr="Image"/>
          <p:cNvPicPr>
            <a:picLocks noChangeAspect="1"/>
          </p:cNvPicPr>
          <p:nvPr/>
        </p:nvPicPr>
        <p:blipFill>
          <a:blip r:embed="rId2"/>
          <a:stretch>
            <a:fillRect/>
          </a:stretch>
        </p:blipFill>
        <p:spPr>
          <a:xfrm>
            <a:off x="2588034" y="3676083"/>
            <a:ext cx="8862535" cy="7424396"/>
          </a:xfrm>
          <a:prstGeom prst="rect">
            <a:avLst/>
          </a:prstGeom>
          <a:ln w="12700">
            <a:miter lim="400000"/>
          </a:ln>
        </p:spPr>
      </p:pic>
      <p:pic>
        <p:nvPicPr>
          <p:cNvPr id="308" name="Image" descr="Image"/>
          <p:cNvPicPr>
            <a:picLocks noChangeAspect="1"/>
          </p:cNvPicPr>
          <p:nvPr/>
        </p:nvPicPr>
        <p:blipFill>
          <a:blip r:embed="rId3"/>
          <a:stretch>
            <a:fillRect/>
          </a:stretch>
        </p:blipFill>
        <p:spPr>
          <a:xfrm>
            <a:off x="12031247" y="2359551"/>
            <a:ext cx="7013428" cy="4544576"/>
          </a:xfrm>
          <a:prstGeom prst="rect">
            <a:avLst/>
          </a:prstGeom>
          <a:ln w="12700">
            <a:miter lim="400000"/>
          </a:ln>
        </p:spPr>
      </p:pic>
      <p:pic>
        <p:nvPicPr>
          <p:cNvPr id="309" name="Image" descr="Image"/>
          <p:cNvPicPr>
            <a:picLocks noChangeAspect="1"/>
          </p:cNvPicPr>
          <p:nvPr/>
        </p:nvPicPr>
        <p:blipFill>
          <a:blip r:embed="rId4"/>
          <a:stretch>
            <a:fillRect/>
          </a:stretch>
        </p:blipFill>
        <p:spPr>
          <a:xfrm>
            <a:off x="12192000" y="7154715"/>
            <a:ext cx="7799686" cy="454457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Exceptions"/>
          <p:cNvSpPr txBox="1">
            <a:spLocks noGrp="1"/>
          </p:cNvSpPr>
          <p:nvPr>
            <p:ph type="title"/>
          </p:nvPr>
        </p:nvSpPr>
        <p:spPr>
          <a:prstGeom prst="rect">
            <a:avLst/>
          </a:prstGeom>
        </p:spPr>
        <p:txBody>
          <a:bodyPr/>
          <a:lstStyle/>
          <a:p>
            <a:r>
              <a:t>Exceptions</a:t>
            </a:r>
          </a:p>
        </p:txBody>
      </p:sp>
      <p:sp>
        <p:nvSpPr>
          <p:cNvPr id="312" name="Handling"/>
          <p:cNvSpPr txBox="1">
            <a:spLocks noGrp="1"/>
          </p:cNvSpPr>
          <p:nvPr>
            <p:ph type="body" sz="quarter" idx="1"/>
          </p:nvPr>
        </p:nvSpPr>
        <p:spPr>
          <a:prstGeom prst="rect">
            <a:avLst/>
          </a:prstGeom>
        </p:spPr>
        <p:txBody>
          <a:bodyPr/>
          <a:lstStyle/>
          <a:p>
            <a:r>
              <a:t>Handling</a:t>
            </a:r>
          </a:p>
        </p:txBody>
      </p:sp>
      <p:pic>
        <p:nvPicPr>
          <p:cNvPr id="313" name="Image" descr="Image"/>
          <p:cNvPicPr>
            <a:picLocks noChangeAspect="1"/>
          </p:cNvPicPr>
          <p:nvPr/>
        </p:nvPicPr>
        <p:blipFill>
          <a:blip r:embed="rId2"/>
          <a:stretch>
            <a:fillRect/>
          </a:stretch>
        </p:blipFill>
        <p:spPr>
          <a:xfrm>
            <a:off x="12567140" y="1832113"/>
            <a:ext cx="5340416" cy="620081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
          <p:cNvSpPr txBox="1">
            <a:spLocks noGrp="1"/>
          </p:cNvSpPr>
          <p:nvPr>
            <p:ph type="body" idx="21"/>
          </p:nvPr>
        </p:nvSpPr>
        <p:spPr>
          <a:prstGeom prst="rect">
            <a:avLst/>
          </a:prstGeom>
        </p:spPr>
        <p:txBody>
          <a:bodyPr/>
          <a:lstStyle/>
          <a:p>
            <a:r>
              <a:t>Text</a:t>
            </a:r>
          </a:p>
        </p:txBody>
      </p:sp>
      <p:sp>
        <p:nvSpPr>
          <p:cNvPr id="316" name="Exception handlers"/>
          <p:cNvSpPr txBox="1">
            <a:spLocks noGrp="1"/>
          </p:cNvSpPr>
          <p:nvPr>
            <p:ph type="title"/>
          </p:nvPr>
        </p:nvSpPr>
        <p:spPr>
          <a:xfrm>
            <a:off x="3815953" y="1507758"/>
            <a:ext cx="17145001" cy="642938"/>
          </a:xfrm>
          <a:prstGeom prst="rect">
            <a:avLst/>
          </a:prstGeom>
        </p:spPr>
        <p:txBody>
          <a:bodyPr/>
          <a:lstStyle>
            <a:lvl1pPr defTabSz="386119">
              <a:spcBef>
                <a:spcPts val="1800"/>
              </a:spcBef>
              <a:defRPr sz="3948"/>
            </a:lvl1pPr>
          </a:lstStyle>
          <a:p>
            <a:r>
              <a:t>Exception handlers</a:t>
            </a:r>
          </a:p>
        </p:txBody>
      </p:sp>
      <p:sp>
        <p:nvSpPr>
          <p:cNvPr id="317" name="MySQL provides an easy way to define handlers that handle errors that range from general conditions such as warnings or exceptions to specific error codes.…"/>
          <p:cNvSpPr txBox="1">
            <a:spLocks noGrp="1"/>
          </p:cNvSpPr>
          <p:nvPr>
            <p:ph type="body" idx="1"/>
          </p:nvPr>
        </p:nvSpPr>
        <p:spPr>
          <a:xfrm>
            <a:off x="3619500" y="2243593"/>
            <a:ext cx="17145000" cy="10204392"/>
          </a:xfrm>
          <a:prstGeom prst="rect">
            <a:avLst/>
          </a:prstGeom>
        </p:spPr>
        <p:txBody>
          <a:bodyPr>
            <a:normAutofit fontScale="92500" lnSpcReduction="10000"/>
          </a:bodyPr>
          <a:lstStyle/>
          <a:p>
            <a:pPr marL="384884" indent="-384884" defTabSz="525779">
              <a:spcBef>
                <a:spcPts val="2500"/>
              </a:spcBef>
              <a:defRPr sz="2943"/>
            </a:pPr>
            <a:r>
              <a:t>MySQL provides an easy way to define handlers that handle errors that range from general conditions such as warnings or exceptions to specific error codes.</a:t>
            </a:r>
          </a:p>
          <a:p>
            <a:pPr marL="0" indent="0" defTabSz="411479">
              <a:lnSpc>
                <a:spcPts val="4400"/>
              </a:lnSpc>
              <a:spcBef>
                <a:spcPts val="0"/>
              </a:spcBef>
              <a:buClrTx/>
              <a:buSzTx/>
              <a:buFontTx/>
              <a:buNone/>
              <a:defRPr sz="1152">
                <a:solidFill>
                  <a:srgbClr val="445870"/>
                </a:solidFill>
                <a:latin typeface="Arial"/>
                <a:ea typeface="Arial"/>
                <a:cs typeface="Arial"/>
                <a:sym typeface="Arial"/>
              </a:defRPr>
            </a:pPr>
            <a:r>
              <a:t>                            </a:t>
            </a:r>
            <a:r>
              <a:rPr sz="2304"/>
              <a:t> </a:t>
            </a:r>
            <a:r>
              <a:rPr sz="2304">
                <a:solidFill>
                  <a:srgbClr val="0077AA"/>
                </a:solidFill>
              </a:rPr>
              <a:t>DECLARE</a:t>
            </a:r>
            <a:r>
              <a:rPr sz="2304">
                <a:solidFill>
                  <a:srgbClr val="006FE0"/>
                </a:solidFill>
              </a:rPr>
              <a:t> </a:t>
            </a:r>
            <a:r>
              <a:rPr sz="2304">
                <a:solidFill>
                  <a:srgbClr val="EC4444"/>
                </a:solidFill>
              </a:rPr>
              <a:t>action</a:t>
            </a:r>
            <a:r>
              <a:rPr sz="2304">
                <a:solidFill>
                  <a:srgbClr val="006FE0"/>
                </a:solidFill>
              </a:rPr>
              <a:t> </a:t>
            </a:r>
            <a:r>
              <a:rPr sz="2304">
                <a:solidFill>
                  <a:srgbClr val="0077AA"/>
                </a:solidFill>
              </a:rPr>
              <a:t>HANDLER</a:t>
            </a:r>
            <a:r>
              <a:rPr sz="2304">
                <a:solidFill>
                  <a:srgbClr val="006FE0"/>
                </a:solidFill>
              </a:rPr>
              <a:t> </a:t>
            </a:r>
            <a:r>
              <a:rPr sz="2304">
                <a:solidFill>
                  <a:srgbClr val="0077AA"/>
                </a:solidFill>
              </a:rPr>
              <a:t>FOR</a:t>
            </a:r>
            <a:r>
              <a:rPr sz="2304">
                <a:solidFill>
                  <a:srgbClr val="006FE0"/>
                </a:solidFill>
              </a:rPr>
              <a:t> </a:t>
            </a:r>
            <a:r>
              <a:rPr sz="2304"/>
              <a:t>condition_value</a:t>
            </a:r>
            <a:r>
              <a:rPr sz="2304">
                <a:solidFill>
                  <a:srgbClr val="006FE0"/>
                </a:solidFill>
              </a:rPr>
              <a:t> </a:t>
            </a:r>
            <a:r>
              <a:rPr sz="2304"/>
              <a:t>statement;</a:t>
            </a:r>
          </a:p>
          <a:p>
            <a:pPr marL="0" indent="0" defTabSz="411479">
              <a:lnSpc>
                <a:spcPts val="3000"/>
              </a:lnSpc>
              <a:spcBef>
                <a:spcPts val="0"/>
              </a:spcBef>
              <a:buClrTx/>
              <a:buSzTx/>
              <a:buFontTx/>
              <a:buNone/>
              <a:defRPr sz="1152">
                <a:solidFill>
                  <a:srgbClr val="445870"/>
                </a:solidFill>
                <a:latin typeface="Arial"/>
                <a:ea typeface="Arial"/>
                <a:cs typeface="Arial"/>
                <a:sym typeface="Arial"/>
              </a:defRPr>
            </a:pPr>
            <a:endParaRPr sz="2304"/>
          </a:p>
          <a:p>
            <a:pPr marL="384884" indent="-384884" defTabSz="525779">
              <a:spcBef>
                <a:spcPts val="2500"/>
              </a:spcBef>
              <a:defRPr sz="2943"/>
            </a:pPr>
            <a:r>
              <a:t>The  </a:t>
            </a:r>
            <a:r>
              <a:rPr sz="2688">
                <a:solidFill>
                  <a:srgbClr val="CA473F"/>
                </a:solidFill>
                <a:latin typeface="Courier"/>
                <a:ea typeface="Courier"/>
                <a:cs typeface="Courier"/>
                <a:sym typeface="Courier"/>
              </a:rPr>
              <a:t>condition_value</a:t>
            </a:r>
            <a:r>
              <a:t> specifies a particular condition or a class of conditions that activate the handler. It accepts one of the following values:</a:t>
            </a:r>
          </a:p>
          <a:p>
            <a:pPr marL="364711" indent="-275303" defTabSz="411479">
              <a:lnSpc>
                <a:spcPts val="4700"/>
              </a:lnSpc>
              <a:spcBef>
                <a:spcPts val="800"/>
              </a:spcBef>
              <a:buClr>
                <a:srgbClr val="000000"/>
              </a:buClr>
              <a:buSzPct val="100000"/>
              <a:buFont typeface="Helvetica"/>
              <a:buChar char="•"/>
              <a:defRPr sz="2688">
                <a:solidFill>
                  <a:srgbClr val="000000"/>
                </a:solidFill>
                <a:latin typeface="Helvetica Neue"/>
                <a:ea typeface="Helvetica Neue"/>
                <a:cs typeface="Helvetica Neue"/>
                <a:sym typeface="Helvetica Neue"/>
              </a:defRPr>
            </a:pPr>
            <a:r>
              <a:t>            </a:t>
            </a:r>
            <a:r>
              <a:rPr>
                <a:solidFill>
                  <a:srgbClr val="838787"/>
                </a:solidFill>
                <a:latin typeface="Avenir Next Medium"/>
                <a:ea typeface="Avenir Next Medium"/>
                <a:cs typeface="Avenir Next Medium"/>
                <a:sym typeface="Avenir Next Medium"/>
              </a:rPr>
              <a:t>A MySQL error code.</a:t>
            </a:r>
          </a:p>
          <a:p>
            <a:pPr marL="364711" indent="-275303" defTabSz="411479">
              <a:lnSpc>
                <a:spcPts val="4700"/>
              </a:lnSpc>
              <a:spcBef>
                <a:spcPts val="800"/>
              </a:spcBef>
              <a:buClr>
                <a:srgbClr val="000000"/>
              </a:buClr>
              <a:buSzPct val="100000"/>
              <a:buFont typeface="Helvetica"/>
              <a:buChar char="•"/>
              <a:defRPr sz="2688"/>
            </a:pPr>
            <a:r>
              <a:t>             A standard SQLSTATE value like an SQLWARNING, NOTFOUND or SQLEXCEPTION condition. </a:t>
            </a:r>
          </a:p>
          <a:p>
            <a:pPr marL="364711" indent="-275303" defTabSz="411479">
              <a:lnSpc>
                <a:spcPts val="4700"/>
              </a:lnSpc>
              <a:spcBef>
                <a:spcPts val="800"/>
              </a:spcBef>
              <a:buClr>
                <a:srgbClr val="000000"/>
              </a:buClr>
              <a:buSzPct val="100000"/>
              <a:buFont typeface="Helvetica"/>
              <a:buChar char="•"/>
              <a:defRPr sz="2688"/>
            </a:pPr>
            <a:r>
              <a:t>             The NOTFOUND condition is used for a </a:t>
            </a:r>
            <a:r>
              <a:rPr>
                <a:hlinkClick r:id="rId2"/>
              </a:rPr>
              <a:t>cursor </a:t>
            </a:r>
            <a:r>
              <a:t>or  SELECT INTO variable_list statement.</a:t>
            </a:r>
          </a:p>
          <a:p>
            <a:pPr marL="364711" indent="-275303" defTabSz="411479">
              <a:lnSpc>
                <a:spcPts val="4700"/>
              </a:lnSpc>
              <a:spcBef>
                <a:spcPts val="800"/>
              </a:spcBef>
              <a:buClr>
                <a:srgbClr val="000000"/>
              </a:buClr>
              <a:buSzPct val="100000"/>
              <a:buFont typeface="Helvetica"/>
              <a:buChar char="•"/>
              <a:defRPr sz="2688"/>
            </a:pPr>
            <a:r>
              <a:t>             A named condition associated with either a MySQL error code or SQLSTATE value.</a:t>
            </a:r>
          </a:p>
          <a:p>
            <a:pPr marL="411479" indent="-411479" defTabSz="411479">
              <a:lnSpc>
                <a:spcPts val="3000"/>
              </a:lnSpc>
              <a:spcBef>
                <a:spcPts val="800"/>
              </a:spcBef>
              <a:buClrTx/>
              <a:buSzTx/>
              <a:buFontTx/>
              <a:buNone/>
              <a:tabLst>
                <a:tab pos="114300" algn="l"/>
                <a:tab pos="406400" algn="l"/>
              </a:tabLst>
              <a:defRPr sz="1279">
                <a:solidFill>
                  <a:srgbClr val="000000"/>
                </a:solidFill>
                <a:latin typeface="Helvetica"/>
                <a:ea typeface="Helvetica"/>
                <a:cs typeface="Helvetica"/>
                <a:sym typeface="Helvetica"/>
              </a:defRPr>
            </a:pPr>
            <a:endParaRPr/>
          </a:p>
          <a:p>
            <a:pPr marL="384884" indent="-384884" defTabSz="525779">
              <a:spcBef>
                <a:spcPts val="2500"/>
              </a:spcBef>
              <a:defRPr sz="2943"/>
            </a:pPr>
            <a:r>
              <a:t>The </a:t>
            </a:r>
            <a:r>
              <a:rPr sz="3712">
                <a:solidFill>
                  <a:srgbClr val="CA473F"/>
                </a:solidFill>
                <a:latin typeface="Courier"/>
                <a:ea typeface="Courier"/>
                <a:cs typeface="Courier"/>
                <a:sym typeface="Courier"/>
              </a:rPr>
              <a:t>action</a:t>
            </a:r>
            <a:r>
              <a:t> accepts one of the following values:</a:t>
            </a:r>
          </a:p>
          <a:p>
            <a:pPr marL="395300" indent="-305892" defTabSz="411479">
              <a:lnSpc>
                <a:spcPts val="4600"/>
              </a:lnSpc>
              <a:spcBef>
                <a:spcPts val="800"/>
              </a:spcBef>
              <a:buClr>
                <a:srgbClr val="CA473F"/>
              </a:buClr>
              <a:buSzPct val="100000"/>
              <a:buFont typeface="Courier"/>
              <a:buChar char="•"/>
              <a:defRPr sz="2688">
                <a:solidFill>
                  <a:srgbClr val="000000"/>
                </a:solidFill>
              </a:defRPr>
            </a:pPr>
            <a:r>
              <a:t>           </a:t>
            </a:r>
            <a:r>
              <a:rPr>
                <a:solidFill>
                  <a:srgbClr val="CA473F"/>
                </a:solidFill>
              </a:rPr>
              <a:t>CONTINUE</a:t>
            </a:r>
            <a:r>
              <a:t> :  </a:t>
            </a:r>
            <a:r>
              <a:rPr>
                <a:solidFill>
                  <a:srgbClr val="838787"/>
                </a:solidFill>
              </a:rPr>
              <a:t>The execution of the enclosing code block </a:t>
            </a:r>
            <a:r>
              <a:t>( </a:t>
            </a:r>
            <a:r>
              <a:rPr>
                <a:solidFill>
                  <a:srgbClr val="CA473F"/>
                </a:solidFill>
              </a:rPr>
              <a:t>BEGIN</a:t>
            </a:r>
            <a:r>
              <a:t> … </a:t>
            </a:r>
            <a:r>
              <a:rPr>
                <a:solidFill>
                  <a:srgbClr val="CA473F"/>
                </a:solidFill>
              </a:rPr>
              <a:t>END</a:t>
            </a:r>
            <a:r>
              <a:t> ) </a:t>
            </a:r>
            <a:r>
              <a:rPr>
                <a:solidFill>
                  <a:srgbClr val="222222"/>
                </a:solidFill>
              </a:rPr>
              <a:t>continues.</a:t>
            </a:r>
          </a:p>
          <a:p>
            <a:pPr marL="395300" indent="-305892" defTabSz="411479">
              <a:lnSpc>
                <a:spcPts val="4600"/>
              </a:lnSpc>
              <a:spcBef>
                <a:spcPts val="800"/>
              </a:spcBef>
              <a:buClr>
                <a:srgbClr val="CA473F"/>
              </a:buClr>
              <a:buSzPct val="100000"/>
              <a:buFont typeface="Courier"/>
              <a:buChar char="•"/>
              <a:defRPr sz="2688">
                <a:solidFill>
                  <a:srgbClr val="000000"/>
                </a:solidFill>
              </a:defRPr>
            </a:pPr>
            <a:r>
              <a:t>           </a:t>
            </a:r>
            <a:r>
              <a:rPr>
                <a:solidFill>
                  <a:srgbClr val="CA473F"/>
                </a:solidFill>
              </a:rPr>
              <a:t>EXIT</a:t>
            </a:r>
            <a:r>
              <a:t> : </a:t>
            </a:r>
            <a:r>
              <a:rPr>
                <a:solidFill>
                  <a:srgbClr val="838787"/>
                </a:solidFill>
              </a:rPr>
              <a:t>The execution of the enclosing code block, where the handler is declared, terminates.</a:t>
            </a:r>
            <a:endParaRPr>
              <a:solidFill>
                <a:srgbClr val="222222"/>
              </a:solidFill>
            </a:endParaRPr>
          </a:p>
          <a:p>
            <a:pPr marL="0" indent="0" defTabSz="411479">
              <a:lnSpc>
                <a:spcPts val="4600"/>
              </a:lnSpc>
              <a:spcBef>
                <a:spcPts val="800"/>
              </a:spcBef>
              <a:buClrTx/>
              <a:buSzTx/>
              <a:buFontTx/>
              <a:buNone/>
              <a:defRPr sz="2688">
                <a:solidFill>
                  <a:srgbClr val="000000"/>
                </a:solidFill>
              </a:defRPr>
            </a:pPr>
            <a:endParaRPr>
              <a:solidFill>
                <a:srgbClr val="222222"/>
              </a:solidFill>
            </a:endParaRPr>
          </a:p>
          <a:p>
            <a:pPr marL="384884" indent="-384884" defTabSz="525779">
              <a:spcBef>
                <a:spcPts val="2500"/>
              </a:spcBef>
              <a:defRPr sz="2943"/>
            </a:pPr>
            <a:r>
              <a:t>The </a:t>
            </a:r>
            <a:r>
              <a:rPr sz="2816">
                <a:solidFill>
                  <a:srgbClr val="CA473F"/>
                </a:solidFill>
                <a:latin typeface="Courier"/>
                <a:ea typeface="Courier"/>
                <a:cs typeface="Courier"/>
                <a:sym typeface="Courier"/>
              </a:rPr>
              <a:t>statement</a:t>
            </a:r>
            <a:r>
              <a:t> could be a simple statement or a compound statement enclosed  by the </a:t>
            </a:r>
            <a:r>
              <a:rPr sz="2816">
                <a:solidFill>
                  <a:srgbClr val="CA473F"/>
                </a:solidFill>
                <a:latin typeface="Courier"/>
                <a:ea typeface="Courier"/>
                <a:cs typeface="Courier"/>
                <a:sym typeface="Courier"/>
              </a:rPr>
              <a:t>BEGIN</a:t>
            </a:r>
            <a:r>
              <a:t>  and </a:t>
            </a:r>
            <a:r>
              <a:rPr sz="2688">
                <a:solidFill>
                  <a:srgbClr val="CA473F"/>
                </a:solidFill>
                <a:latin typeface="Courier"/>
                <a:ea typeface="Courier"/>
                <a:cs typeface="Courier"/>
                <a:sym typeface="Courier"/>
              </a:rPr>
              <a:t>END</a:t>
            </a:r>
            <a:r>
              <a:t>  keywords.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Exception Handling"/>
          <p:cNvSpPr txBox="1">
            <a:spLocks noGrp="1"/>
          </p:cNvSpPr>
          <p:nvPr>
            <p:ph type="title"/>
          </p:nvPr>
        </p:nvSpPr>
        <p:spPr>
          <a:xfrm>
            <a:off x="3619499" y="2038349"/>
            <a:ext cx="17145003" cy="762001"/>
          </a:xfrm>
          <a:prstGeom prst="rect">
            <a:avLst/>
          </a:prstGeom>
        </p:spPr>
        <p:txBody>
          <a:bodyPr/>
          <a:lstStyle>
            <a:lvl1pPr defTabSz="528319">
              <a:spcBef>
                <a:spcPts val="2400"/>
              </a:spcBef>
              <a:defRPr sz="5376"/>
            </a:lvl1pPr>
          </a:lstStyle>
          <a:p>
            <a:r>
              <a:t>Exception Handling</a:t>
            </a:r>
          </a:p>
        </p:txBody>
      </p:sp>
      <p:sp>
        <p:nvSpPr>
          <p:cNvPr id="320" name="Double-click to edit"/>
          <p:cNvSpPr txBox="1">
            <a:spLocks noGrp="1"/>
          </p:cNvSpPr>
          <p:nvPr>
            <p:ph type="body" idx="1"/>
          </p:nvPr>
        </p:nvSpPr>
        <p:spPr>
          <a:xfrm>
            <a:off x="3619499" y="3131763"/>
            <a:ext cx="17145003" cy="8033063"/>
          </a:xfrm>
          <a:prstGeom prst="rect">
            <a:avLst/>
          </a:prstGeom>
        </p:spPr>
        <p:txBody>
          <a:bodyPr/>
          <a:lstStyle>
            <a:lvl1pPr marL="0" indent="0">
              <a:buClrTx/>
              <a:buSzTx/>
              <a:buFontTx/>
              <a:buNone/>
            </a:lvl1pPr>
          </a:lstStyle>
          <a:p>
            <a:r>
              <a:t> </a:t>
            </a:r>
          </a:p>
        </p:txBody>
      </p:sp>
      <p:sp>
        <p:nvSpPr>
          <p:cNvPr id="321" name="Text"/>
          <p:cNvSpPr txBox="1"/>
          <p:nvPr/>
        </p:nvSpPr>
        <p:spPr>
          <a:xfrm>
            <a:off x="3880103" y="3753357"/>
            <a:ext cx="10314075" cy="5637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2800"/>
            </a:pPr>
            <a:endParaRPr/>
          </a:p>
        </p:txBody>
      </p:sp>
      <p:pic>
        <p:nvPicPr>
          <p:cNvPr id="322" name="Image" descr="Image"/>
          <p:cNvPicPr>
            <a:picLocks noChangeAspect="1"/>
          </p:cNvPicPr>
          <p:nvPr/>
        </p:nvPicPr>
        <p:blipFill>
          <a:blip r:embed="rId2"/>
          <a:stretch>
            <a:fillRect/>
          </a:stretch>
        </p:blipFill>
        <p:spPr>
          <a:xfrm>
            <a:off x="3880103" y="3753357"/>
            <a:ext cx="10225175" cy="543143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Control flow"/>
          <p:cNvSpPr txBox="1">
            <a:spLocks noGrp="1"/>
          </p:cNvSpPr>
          <p:nvPr>
            <p:ph type="title"/>
          </p:nvPr>
        </p:nvSpPr>
        <p:spPr>
          <a:xfrm>
            <a:off x="3619500" y="437554"/>
            <a:ext cx="17145000" cy="1017986"/>
          </a:xfrm>
          <a:prstGeom prst="rect">
            <a:avLst/>
          </a:prstGeom>
        </p:spPr>
        <p:txBody>
          <a:bodyPr/>
          <a:lstStyle>
            <a:lvl1pPr defTabSz="673655">
              <a:spcBef>
                <a:spcPts val="3200"/>
              </a:spcBef>
              <a:defRPr sz="6887"/>
            </a:lvl1pPr>
          </a:lstStyle>
          <a:p>
            <a:r>
              <a:t>Control flow</a:t>
            </a:r>
          </a:p>
        </p:txBody>
      </p:sp>
      <p:sp>
        <p:nvSpPr>
          <p:cNvPr id="325" name="Text"/>
          <p:cNvSpPr txBox="1"/>
          <p:nvPr/>
        </p:nvSpPr>
        <p:spPr>
          <a:xfrm>
            <a:off x="3465797" y="3758098"/>
            <a:ext cx="10862804" cy="8135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1160859">
              <a:spcBef>
                <a:spcPts val="4700"/>
              </a:spcBef>
              <a:defRPr sz="4200"/>
            </a:pPr>
            <a:endParaRPr/>
          </a:p>
        </p:txBody>
      </p:sp>
      <p:pic>
        <p:nvPicPr>
          <p:cNvPr id="326" name="Image" descr="Image"/>
          <p:cNvPicPr>
            <a:picLocks noChangeAspect="1"/>
          </p:cNvPicPr>
          <p:nvPr/>
        </p:nvPicPr>
        <p:blipFill>
          <a:blip r:embed="rId2"/>
          <a:stretch>
            <a:fillRect/>
          </a:stretch>
        </p:blipFill>
        <p:spPr>
          <a:xfrm>
            <a:off x="3465797" y="3758098"/>
            <a:ext cx="10707229" cy="779730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onstructs"/>
          <p:cNvSpPr txBox="1">
            <a:spLocks noGrp="1"/>
          </p:cNvSpPr>
          <p:nvPr>
            <p:ph type="title"/>
          </p:nvPr>
        </p:nvSpPr>
        <p:spPr>
          <a:prstGeom prst="rect">
            <a:avLst/>
          </a:prstGeom>
        </p:spPr>
        <p:txBody>
          <a:bodyPr/>
          <a:lstStyle/>
          <a:p>
            <a:r>
              <a:t>Constructs</a:t>
            </a:r>
          </a:p>
        </p:txBody>
      </p:sp>
      <p:sp>
        <p:nvSpPr>
          <p:cNvPr id="237" name="Programming"/>
          <p:cNvSpPr txBox="1">
            <a:spLocks noGrp="1"/>
          </p:cNvSpPr>
          <p:nvPr>
            <p:ph type="body" sz="quarter" idx="1"/>
          </p:nvPr>
        </p:nvSpPr>
        <p:spPr>
          <a:prstGeom prst="rect">
            <a:avLst/>
          </a:prstGeom>
        </p:spPr>
        <p:txBody>
          <a:bodyPr/>
          <a:lstStyle/>
          <a:p>
            <a:r>
              <a:t>Programming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
          <p:cNvSpPr txBox="1"/>
          <p:nvPr/>
        </p:nvSpPr>
        <p:spPr>
          <a:xfrm>
            <a:off x="15576119" y="3133973"/>
            <a:ext cx="3165476" cy="2978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spcBef>
                <a:spcPts val="3300"/>
              </a:spcBef>
              <a:defRPr sz="2800"/>
            </a:pPr>
            <a:endParaRPr/>
          </a:p>
        </p:txBody>
      </p:sp>
      <p:pic>
        <p:nvPicPr>
          <p:cNvPr id="240" name="Image" descr="Image"/>
          <p:cNvPicPr>
            <a:picLocks noChangeAspect="1"/>
          </p:cNvPicPr>
          <p:nvPr/>
        </p:nvPicPr>
        <p:blipFill>
          <a:blip r:embed="rId2"/>
          <a:stretch>
            <a:fillRect/>
          </a:stretch>
        </p:blipFill>
        <p:spPr>
          <a:xfrm>
            <a:off x="15576119" y="3133973"/>
            <a:ext cx="3009901" cy="2705101"/>
          </a:xfrm>
          <a:prstGeom prst="rect">
            <a:avLst/>
          </a:prstGeom>
          <a:ln w="12700">
            <a:miter lim="400000"/>
          </a:ln>
        </p:spPr>
      </p:pic>
      <p:sp>
        <p:nvSpPr>
          <p:cNvPr id="241" name="The IF-THEN statement allows you to execute a set of SQL statements based on a specified condition.…"/>
          <p:cNvSpPr txBox="1">
            <a:spLocks noGrp="1"/>
          </p:cNvSpPr>
          <p:nvPr>
            <p:ph type="body" idx="1"/>
          </p:nvPr>
        </p:nvSpPr>
        <p:spPr>
          <a:xfrm>
            <a:off x="3619500" y="2023882"/>
            <a:ext cx="17145000" cy="10759500"/>
          </a:xfrm>
          <a:prstGeom prst="rect">
            <a:avLst/>
          </a:prstGeom>
        </p:spPr>
        <p:txBody>
          <a:bodyPr/>
          <a:lstStyle/>
          <a:p>
            <a:pPr marL="487119" indent="-487119" defTabSz="665440">
              <a:spcBef>
                <a:spcPts val="3100"/>
              </a:spcBef>
              <a:defRPr sz="3725"/>
            </a:pPr>
            <a:r>
              <a:rPr dirty="0"/>
              <a:t>The </a:t>
            </a:r>
            <a:r>
              <a:rPr sz="2916" dirty="0">
                <a:solidFill>
                  <a:schemeClr val="accent6">
                    <a:hueOff val="-2153150"/>
                    <a:satOff val="-11264"/>
                    <a:lumOff val="-15786"/>
                  </a:schemeClr>
                </a:solidFill>
                <a:latin typeface="Courier"/>
                <a:ea typeface="Courier"/>
                <a:cs typeface="Courier"/>
                <a:sym typeface="Courier"/>
              </a:rPr>
              <a:t>IF-THEN</a:t>
            </a:r>
            <a:r>
              <a:rPr dirty="0"/>
              <a:t> statement allows you to execute a set of SQL statements based on a specified condition.</a:t>
            </a:r>
          </a:p>
          <a:p>
            <a:pPr marL="0" lvl="2" indent="0" defTabSz="520779">
              <a:lnSpc>
                <a:spcPts val="5600"/>
              </a:lnSpc>
              <a:spcBef>
                <a:spcPts val="0"/>
              </a:spcBef>
              <a:buClrTx/>
              <a:buSzTx/>
              <a:buFontTx/>
              <a:buNone/>
              <a:defRPr sz="1458">
                <a:solidFill>
                  <a:srgbClr val="0077AA"/>
                </a:solidFill>
                <a:latin typeface="Arial"/>
                <a:ea typeface="Arial"/>
                <a:cs typeface="Arial"/>
                <a:sym typeface="Arial"/>
              </a:defRPr>
            </a:pPr>
            <a:r>
              <a:rPr dirty="0"/>
              <a:t>                                                                                 </a:t>
            </a:r>
            <a:r>
              <a:rPr sz="2916" dirty="0"/>
              <a:t>IF</a:t>
            </a:r>
            <a:r>
              <a:rPr sz="2916" dirty="0">
                <a:solidFill>
                  <a:srgbClr val="006FE0"/>
                </a:solidFill>
              </a:rPr>
              <a:t> </a:t>
            </a:r>
            <a:r>
              <a:rPr sz="2916" dirty="0"/>
              <a:t>condition</a:t>
            </a:r>
            <a:r>
              <a:rPr sz="2916" dirty="0">
                <a:solidFill>
                  <a:srgbClr val="006FE0"/>
                </a:solidFill>
              </a:rPr>
              <a:t> </a:t>
            </a:r>
            <a:r>
              <a:rPr sz="2916" dirty="0"/>
              <a:t>THEN</a:t>
            </a:r>
            <a:endParaRPr sz="2916" dirty="0">
              <a:solidFill>
                <a:srgbClr val="445870"/>
              </a:solidFill>
            </a:endParaRP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dirty="0">
                <a:solidFill>
                  <a:srgbClr val="006FE0"/>
                </a:solidFill>
              </a:rPr>
              <a:t>                                                       </a:t>
            </a:r>
            <a:r>
              <a:rPr dirty="0"/>
              <a:t>statements;</a:t>
            </a:r>
          </a:p>
          <a:p>
            <a:pPr marL="0" indent="0" defTabSz="520779">
              <a:lnSpc>
                <a:spcPts val="5600"/>
              </a:lnSpc>
              <a:spcBef>
                <a:spcPts val="0"/>
              </a:spcBef>
              <a:buClrTx/>
              <a:buSzTx/>
              <a:buFontTx/>
              <a:buNone/>
              <a:defRPr sz="2916">
                <a:solidFill>
                  <a:srgbClr val="0077AA"/>
                </a:solidFill>
                <a:latin typeface="Arial"/>
                <a:ea typeface="Arial"/>
                <a:cs typeface="Arial"/>
                <a:sym typeface="Arial"/>
              </a:defRPr>
            </a:pPr>
            <a:r>
              <a:rPr dirty="0"/>
              <a:t>                                           ELSE</a:t>
            </a:r>
            <a:endParaRPr dirty="0">
              <a:solidFill>
                <a:srgbClr val="445870"/>
              </a:solidFill>
            </a:endParaRP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dirty="0">
                <a:solidFill>
                  <a:srgbClr val="006FE0"/>
                </a:solidFill>
              </a:rPr>
              <a:t>                                                       </a:t>
            </a:r>
            <a:r>
              <a:rPr dirty="0">
                <a:solidFill>
                  <a:srgbClr val="0077AA"/>
                </a:solidFill>
              </a:rPr>
              <a:t>else</a:t>
            </a:r>
            <a:r>
              <a:rPr dirty="0">
                <a:solidFill>
                  <a:srgbClr val="A67F59"/>
                </a:solidFill>
              </a:rPr>
              <a:t>-</a:t>
            </a:r>
            <a:r>
              <a:rPr dirty="0"/>
              <a:t>statements;</a:t>
            </a:r>
          </a:p>
          <a:p>
            <a:pPr marL="0" indent="0" defTabSz="520779">
              <a:lnSpc>
                <a:spcPts val="5600"/>
              </a:lnSpc>
              <a:spcBef>
                <a:spcPts val="0"/>
              </a:spcBef>
              <a:buClrTx/>
              <a:buSzTx/>
              <a:buFontTx/>
              <a:buNone/>
              <a:defRPr sz="2916">
                <a:solidFill>
                  <a:srgbClr val="0077AA"/>
                </a:solidFill>
                <a:latin typeface="Arial"/>
                <a:ea typeface="Arial"/>
                <a:cs typeface="Arial"/>
                <a:sym typeface="Arial"/>
              </a:defRPr>
            </a:pPr>
            <a:r>
              <a:rPr dirty="0"/>
              <a:t>                                           END IF</a:t>
            </a:r>
            <a:r>
              <a:rPr dirty="0">
                <a:solidFill>
                  <a:srgbClr val="445870"/>
                </a:solidFill>
              </a:rPr>
              <a:t>;</a:t>
            </a:r>
          </a:p>
          <a:p>
            <a:pPr marL="487119" indent="-487119" defTabSz="665440">
              <a:spcBef>
                <a:spcPts val="3100"/>
              </a:spcBef>
              <a:defRPr sz="3725"/>
            </a:pPr>
            <a:endParaRPr dirty="0">
              <a:solidFill>
                <a:srgbClr val="445870"/>
              </a:solidFill>
            </a:endParaRPr>
          </a:p>
          <a:p>
            <a:pPr marL="487119" indent="-487119" defTabSz="665440">
              <a:spcBef>
                <a:spcPts val="3100"/>
              </a:spcBef>
              <a:defRPr sz="3725"/>
            </a:pPr>
            <a:endParaRPr dirty="0">
              <a:solidFill>
                <a:srgbClr val="445870"/>
              </a:solidFill>
            </a:endParaRPr>
          </a:p>
        </p:txBody>
      </p:sp>
      <p:sp>
        <p:nvSpPr>
          <p:cNvPr id="242" name="Text"/>
          <p:cNvSpPr txBox="1">
            <a:spLocks noGrp="1"/>
          </p:cNvSpPr>
          <p:nvPr>
            <p:ph type="body" idx="21"/>
          </p:nvPr>
        </p:nvSpPr>
        <p:spPr>
          <a:prstGeom prst="rect">
            <a:avLst/>
          </a:prstGeom>
        </p:spPr>
        <p:txBody>
          <a:bodyPr/>
          <a:lstStyle/>
          <a:p>
            <a:r>
              <a:t>Text</a:t>
            </a:r>
          </a:p>
        </p:txBody>
      </p:sp>
      <p:sp>
        <p:nvSpPr>
          <p:cNvPr id="243" name="If-then statement"/>
          <p:cNvSpPr txBox="1">
            <a:spLocks noGrp="1"/>
          </p:cNvSpPr>
          <p:nvPr>
            <p:ph type="title"/>
          </p:nvPr>
        </p:nvSpPr>
        <p:spPr>
          <a:xfrm>
            <a:off x="3619500" y="1507758"/>
            <a:ext cx="17145000" cy="423226"/>
          </a:xfrm>
          <a:prstGeom prst="rect">
            <a:avLst/>
          </a:prstGeom>
        </p:spPr>
        <p:txBody>
          <a:bodyPr>
            <a:normAutofit fontScale="90000"/>
          </a:bodyPr>
          <a:lstStyle>
            <a:lvl1pPr defTabSz="328612">
              <a:spcBef>
                <a:spcPts val="1500"/>
              </a:spcBef>
              <a:defRPr sz="3360"/>
            </a:lvl1pPr>
          </a:lstStyle>
          <a:p>
            <a:r>
              <a:t>If-then statement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
          <p:cNvSpPr txBox="1"/>
          <p:nvPr/>
        </p:nvSpPr>
        <p:spPr>
          <a:xfrm>
            <a:off x="15576119" y="3133973"/>
            <a:ext cx="3165476" cy="2978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spcBef>
                <a:spcPts val="3300"/>
              </a:spcBef>
              <a:defRPr sz="2800"/>
            </a:pPr>
            <a:endParaRPr/>
          </a:p>
        </p:txBody>
      </p:sp>
      <p:pic>
        <p:nvPicPr>
          <p:cNvPr id="240" name="Image" descr="Image"/>
          <p:cNvPicPr>
            <a:picLocks noChangeAspect="1"/>
          </p:cNvPicPr>
          <p:nvPr/>
        </p:nvPicPr>
        <p:blipFill>
          <a:blip r:embed="rId2"/>
          <a:stretch>
            <a:fillRect/>
          </a:stretch>
        </p:blipFill>
        <p:spPr>
          <a:xfrm>
            <a:off x="15576119" y="3133973"/>
            <a:ext cx="3009901" cy="2705101"/>
          </a:xfrm>
          <a:prstGeom prst="rect">
            <a:avLst/>
          </a:prstGeom>
          <a:ln w="12700">
            <a:miter lim="400000"/>
          </a:ln>
        </p:spPr>
      </p:pic>
      <p:sp>
        <p:nvSpPr>
          <p:cNvPr id="241" name="The IF-THEN statement allows you to execute a set of SQL statements based on a specified condition.…"/>
          <p:cNvSpPr txBox="1">
            <a:spLocks noGrp="1"/>
          </p:cNvSpPr>
          <p:nvPr>
            <p:ph type="body" idx="1"/>
          </p:nvPr>
        </p:nvSpPr>
        <p:spPr>
          <a:xfrm>
            <a:off x="3619500" y="2023882"/>
            <a:ext cx="17145000" cy="10759500"/>
          </a:xfrm>
          <a:prstGeom prst="rect">
            <a:avLst/>
          </a:prstGeom>
        </p:spPr>
        <p:txBody>
          <a:bodyPr/>
          <a:lstStyle/>
          <a:p>
            <a:pPr marL="487119" indent="-487119" defTabSz="665440">
              <a:spcBef>
                <a:spcPts val="3100"/>
              </a:spcBef>
              <a:defRPr sz="3725"/>
            </a:pPr>
            <a:r>
              <a:rPr lang="en-IN" dirty="0"/>
              <a:t>If you want to execute statements conditionally based on multiple conditions, you use the </a:t>
            </a:r>
            <a:r>
              <a:rPr lang="en-IN" sz="2916" dirty="0">
                <a:solidFill>
                  <a:schemeClr val="accent6">
                    <a:hueOff val="-2153150"/>
                    <a:satOff val="-11264"/>
                    <a:lumOff val="-15786"/>
                  </a:schemeClr>
                </a:solidFill>
                <a:latin typeface="Courier"/>
                <a:ea typeface="Courier"/>
                <a:cs typeface="Courier"/>
                <a:sym typeface="Courier"/>
              </a:rPr>
              <a:t>IF-THEN-ELSEIF-ELSE</a:t>
            </a:r>
            <a:r>
              <a:rPr lang="en-IN" dirty="0"/>
              <a:t> construct.</a:t>
            </a:r>
          </a:p>
          <a:p>
            <a:pPr marL="0" indent="0" defTabSz="520779">
              <a:lnSpc>
                <a:spcPts val="3900"/>
              </a:lnSpc>
              <a:spcBef>
                <a:spcPts val="0"/>
              </a:spcBef>
              <a:buClrTx/>
              <a:buSzTx/>
              <a:buFontTx/>
              <a:buNone/>
              <a:defRPr sz="1458">
                <a:solidFill>
                  <a:srgbClr val="000000"/>
                </a:solidFill>
                <a:latin typeface="Arial"/>
                <a:ea typeface="Arial"/>
                <a:cs typeface="Arial"/>
                <a:sym typeface="Arial"/>
              </a:defRPr>
            </a:pPr>
            <a:endParaRPr lang="en-IN" dirty="0"/>
          </a:p>
          <a:p>
            <a:pPr marL="0" lvl="2" indent="0" defTabSz="520779">
              <a:lnSpc>
                <a:spcPts val="5600"/>
              </a:lnSpc>
              <a:spcBef>
                <a:spcPts val="0"/>
              </a:spcBef>
              <a:buClrTx/>
              <a:buSzTx/>
              <a:buFontTx/>
              <a:buNone/>
              <a:defRPr sz="1458">
                <a:solidFill>
                  <a:srgbClr val="0077AA"/>
                </a:solidFill>
                <a:latin typeface="Arial"/>
                <a:ea typeface="Arial"/>
                <a:cs typeface="Arial"/>
                <a:sym typeface="Arial"/>
              </a:defRPr>
            </a:pPr>
            <a:r>
              <a:rPr lang="en-IN" dirty="0"/>
              <a:t>                                                                                  </a:t>
            </a:r>
            <a:r>
              <a:rPr lang="en-IN" sz="2916" dirty="0"/>
              <a:t>IF</a:t>
            </a:r>
            <a:r>
              <a:rPr lang="en-IN" sz="2916" dirty="0">
                <a:solidFill>
                  <a:srgbClr val="006FE0"/>
                </a:solidFill>
              </a:rPr>
              <a:t> </a:t>
            </a:r>
            <a:r>
              <a:rPr lang="en-IN" sz="2916" dirty="0"/>
              <a:t>condition</a:t>
            </a:r>
            <a:r>
              <a:rPr lang="en-IN" sz="2916" dirty="0">
                <a:solidFill>
                  <a:srgbClr val="006FE0"/>
                </a:solidFill>
              </a:rPr>
              <a:t> </a:t>
            </a:r>
            <a:r>
              <a:rPr lang="en-IN" sz="2916" dirty="0"/>
              <a:t>THEN</a:t>
            </a:r>
            <a:endParaRPr lang="en-IN" sz="2916" dirty="0">
              <a:solidFill>
                <a:srgbClr val="445870"/>
              </a:solidFill>
            </a:endParaRP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lang="en-IN" dirty="0">
                <a:solidFill>
                  <a:srgbClr val="006FE0"/>
                </a:solidFill>
              </a:rPr>
              <a:t>                                                       </a:t>
            </a:r>
            <a:r>
              <a:rPr lang="en-IN" dirty="0"/>
              <a:t>statements;</a:t>
            </a:r>
          </a:p>
          <a:p>
            <a:pPr marL="0" indent="0" defTabSz="520779">
              <a:lnSpc>
                <a:spcPts val="5600"/>
              </a:lnSpc>
              <a:spcBef>
                <a:spcPts val="0"/>
              </a:spcBef>
              <a:buClrTx/>
              <a:buSzTx/>
              <a:buFontTx/>
              <a:buNone/>
              <a:defRPr sz="2916">
                <a:solidFill>
                  <a:srgbClr val="0077AA"/>
                </a:solidFill>
                <a:latin typeface="Arial"/>
                <a:ea typeface="Arial"/>
                <a:cs typeface="Arial"/>
                <a:sym typeface="Arial"/>
              </a:defRPr>
            </a:pPr>
            <a:r>
              <a:rPr lang="en-IN" dirty="0"/>
              <a:t>                                           ELSEIF</a:t>
            </a:r>
            <a:r>
              <a:rPr lang="en-IN" dirty="0">
                <a:solidFill>
                  <a:srgbClr val="006FE0"/>
                </a:solidFill>
              </a:rPr>
              <a:t> </a:t>
            </a:r>
            <a:r>
              <a:rPr lang="en-IN" dirty="0"/>
              <a:t>elseif</a:t>
            </a:r>
            <a:r>
              <a:rPr lang="en-IN" dirty="0">
                <a:solidFill>
                  <a:srgbClr val="A67F59"/>
                </a:solidFill>
              </a:rPr>
              <a:t>-</a:t>
            </a:r>
            <a:r>
              <a:rPr lang="en-IN" dirty="0"/>
              <a:t>condition</a:t>
            </a:r>
            <a:r>
              <a:rPr lang="en-IN" dirty="0">
                <a:solidFill>
                  <a:srgbClr val="006FE0"/>
                </a:solidFill>
              </a:rPr>
              <a:t> </a:t>
            </a:r>
            <a:r>
              <a:rPr lang="en-IN" dirty="0"/>
              <a:t>THEN</a:t>
            </a:r>
            <a:endParaRPr lang="en-IN" dirty="0">
              <a:solidFill>
                <a:srgbClr val="445870"/>
              </a:solidFill>
            </a:endParaRP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lang="en-IN" dirty="0">
                <a:solidFill>
                  <a:srgbClr val="006FE0"/>
                </a:solidFill>
              </a:rPr>
              <a:t>                                                       </a:t>
            </a:r>
            <a:r>
              <a:rPr lang="en-IN" dirty="0">
                <a:solidFill>
                  <a:srgbClr val="0077AA"/>
                </a:solidFill>
              </a:rPr>
              <a:t>elseif</a:t>
            </a:r>
            <a:r>
              <a:rPr lang="en-IN" dirty="0">
                <a:solidFill>
                  <a:srgbClr val="A67F59"/>
                </a:solidFill>
              </a:rPr>
              <a:t>-</a:t>
            </a:r>
            <a:r>
              <a:rPr lang="en-IN" dirty="0"/>
              <a:t>statements;</a:t>
            </a: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lang="en-IN" dirty="0"/>
              <a:t>                                                       ...</a:t>
            </a:r>
          </a:p>
          <a:p>
            <a:pPr marL="0" indent="0" defTabSz="520779">
              <a:lnSpc>
                <a:spcPts val="5600"/>
              </a:lnSpc>
              <a:spcBef>
                <a:spcPts val="0"/>
              </a:spcBef>
              <a:buClrTx/>
              <a:buSzTx/>
              <a:buFontTx/>
              <a:buNone/>
              <a:defRPr sz="2916">
                <a:solidFill>
                  <a:srgbClr val="0077AA"/>
                </a:solidFill>
                <a:latin typeface="Arial"/>
                <a:ea typeface="Arial"/>
                <a:cs typeface="Arial"/>
                <a:sym typeface="Arial"/>
              </a:defRPr>
            </a:pPr>
            <a:r>
              <a:rPr lang="en-IN" dirty="0"/>
              <a:t>                                           ELSE</a:t>
            </a:r>
            <a:endParaRPr lang="en-IN" dirty="0">
              <a:solidFill>
                <a:srgbClr val="445870"/>
              </a:solidFill>
            </a:endParaRPr>
          </a:p>
          <a:p>
            <a:pPr marL="0" indent="0" defTabSz="520779">
              <a:lnSpc>
                <a:spcPts val="5600"/>
              </a:lnSpc>
              <a:spcBef>
                <a:spcPts val="0"/>
              </a:spcBef>
              <a:buClrTx/>
              <a:buSzTx/>
              <a:buFontTx/>
              <a:buNone/>
              <a:defRPr sz="2916">
                <a:solidFill>
                  <a:srgbClr val="445870"/>
                </a:solidFill>
                <a:latin typeface="Arial"/>
                <a:ea typeface="Arial"/>
                <a:cs typeface="Arial"/>
                <a:sym typeface="Arial"/>
              </a:defRPr>
            </a:pPr>
            <a:r>
              <a:rPr lang="en-IN" dirty="0">
                <a:solidFill>
                  <a:srgbClr val="006FE0"/>
                </a:solidFill>
              </a:rPr>
              <a:t>                                                          </a:t>
            </a:r>
            <a:r>
              <a:rPr lang="en-IN" dirty="0">
                <a:solidFill>
                  <a:srgbClr val="0077AA"/>
                </a:solidFill>
              </a:rPr>
              <a:t>else</a:t>
            </a:r>
            <a:r>
              <a:rPr lang="en-IN" dirty="0">
                <a:solidFill>
                  <a:srgbClr val="A67F59"/>
                </a:solidFill>
              </a:rPr>
              <a:t>-</a:t>
            </a:r>
            <a:r>
              <a:rPr lang="en-IN" dirty="0"/>
              <a:t>statements;</a:t>
            </a:r>
          </a:p>
          <a:p>
            <a:pPr marL="0" indent="0" defTabSz="520779">
              <a:lnSpc>
                <a:spcPts val="5600"/>
              </a:lnSpc>
              <a:spcBef>
                <a:spcPts val="0"/>
              </a:spcBef>
              <a:buClrTx/>
              <a:buSzTx/>
              <a:buFontTx/>
              <a:buNone/>
              <a:defRPr sz="2916">
                <a:solidFill>
                  <a:srgbClr val="0077AA"/>
                </a:solidFill>
                <a:latin typeface="Arial"/>
                <a:ea typeface="Arial"/>
                <a:cs typeface="Arial"/>
                <a:sym typeface="Arial"/>
              </a:defRPr>
            </a:pPr>
            <a:r>
              <a:rPr lang="en-IN" dirty="0"/>
              <a:t>                                           END IF</a:t>
            </a:r>
            <a:r>
              <a:rPr lang="en-IN" dirty="0">
                <a:solidFill>
                  <a:srgbClr val="445870"/>
                </a:solidFill>
              </a:rPr>
              <a:t>;</a:t>
            </a:r>
            <a:endParaRPr dirty="0">
              <a:solidFill>
                <a:srgbClr val="445870"/>
              </a:solidFill>
            </a:endParaRPr>
          </a:p>
          <a:p>
            <a:pPr marL="487119" indent="-487119" defTabSz="665440">
              <a:spcBef>
                <a:spcPts val="3100"/>
              </a:spcBef>
              <a:defRPr sz="3725"/>
            </a:pPr>
            <a:endParaRPr dirty="0">
              <a:solidFill>
                <a:srgbClr val="445870"/>
              </a:solidFill>
            </a:endParaRPr>
          </a:p>
        </p:txBody>
      </p:sp>
      <p:sp>
        <p:nvSpPr>
          <p:cNvPr id="242" name="Text"/>
          <p:cNvSpPr txBox="1">
            <a:spLocks noGrp="1"/>
          </p:cNvSpPr>
          <p:nvPr>
            <p:ph type="body" idx="21"/>
          </p:nvPr>
        </p:nvSpPr>
        <p:spPr>
          <a:prstGeom prst="rect">
            <a:avLst/>
          </a:prstGeom>
        </p:spPr>
        <p:txBody>
          <a:bodyPr/>
          <a:lstStyle/>
          <a:p>
            <a:r>
              <a:t>Text</a:t>
            </a:r>
          </a:p>
        </p:txBody>
      </p:sp>
      <p:sp>
        <p:nvSpPr>
          <p:cNvPr id="243" name="If-then statement"/>
          <p:cNvSpPr txBox="1">
            <a:spLocks noGrp="1"/>
          </p:cNvSpPr>
          <p:nvPr>
            <p:ph type="title"/>
          </p:nvPr>
        </p:nvSpPr>
        <p:spPr>
          <a:xfrm>
            <a:off x="3619500" y="1507758"/>
            <a:ext cx="17145000" cy="423226"/>
          </a:xfrm>
          <a:prstGeom prst="rect">
            <a:avLst/>
          </a:prstGeom>
        </p:spPr>
        <p:txBody>
          <a:bodyPr>
            <a:normAutofit fontScale="90000"/>
          </a:bodyPr>
          <a:lstStyle>
            <a:lvl1pPr defTabSz="328612">
              <a:spcBef>
                <a:spcPts val="1500"/>
              </a:spcBef>
              <a:defRPr sz="3360"/>
            </a:lvl1pPr>
          </a:lstStyle>
          <a:p>
            <a:r>
              <a:t>If-then statement</a:t>
            </a:r>
          </a:p>
        </p:txBody>
      </p:sp>
    </p:spTree>
    <p:extLst>
      <p:ext uri="{BB962C8B-B14F-4D97-AF65-F5344CB8AC3E}">
        <p14:creationId xmlns:p14="http://schemas.microsoft.com/office/powerpoint/2010/main" val="41894302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a. The ‘if’ statement"/>
          <p:cNvSpPr txBox="1">
            <a:spLocks noGrp="1"/>
          </p:cNvSpPr>
          <p:nvPr>
            <p:ph type="title"/>
          </p:nvPr>
        </p:nvSpPr>
        <p:spPr>
          <a:xfrm>
            <a:off x="3619499" y="2038349"/>
            <a:ext cx="17145003" cy="762001"/>
          </a:xfrm>
          <a:prstGeom prst="rect">
            <a:avLst/>
          </a:prstGeom>
        </p:spPr>
        <p:txBody>
          <a:bodyPr/>
          <a:lstStyle>
            <a:lvl1pPr defTabSz="528319">
              <a:spcBef>
                <a:spcPts val="2400"/>
              </a:spcBef>
              <a:defRPr sz="5376"/>
            </a:lvl1pPr>
          </a:lstStyle>
          <a:p>
            <a:r>
              <a:t>a. The ‘if’ statement</a:t>
            </a:r>
          </a:p>
        </p:txBody>
      </p:sp>
      <p:sp>
        <p:nvSpPr>
          <p:cNvPr id="246" name="With the IF statement, we can perform specific tasks based on certain conditions…"/>
          <p:cNvSpPr txBox="1">
            <a:spLocks noGrp="1"/>
          </p:cNvSpPr>
          <p:nvPr>
            <p:ph type="body" idx="1"/>
          </p:nvPr>
        </p:nvSpPr>
        <p:spPr>
          <a:xfrm>
            <a:off x="3619499" y="3118032"/>
            <a:ext cx="17145003" cy="8358462"/>
          </a:xfrm>
          <a:prstGeom prst="rect">
            <a:avLst/>
          </a:prstGeom>
          <a:solidFill>
            <a:srgbClr val="FFFFFF"/>
          </a:solidFill>
        </p:spPr>
        <p:txBody>
          <a:bodyPr/>
          <a:lstStyle/>
          <a:p>
            <a:pPr marL="577272" indent="-577272">
              <a:defRPr sz="3000"/>
            </a:pPr>
            <a:r>
              <a:t>With the IF statement, we can perform specific tasks based on certain conditions</a:t>
            </a:r>
          </a:p>
          <a:p>
            <a:endParaRPr/>
          </a:p>
          <a:p>
            <a:pPr marL="0" marR="212090" lvl="3" indent="0" defTabSz="457200">
              <a:spcBef>
                <a:spcPts val="0"/>
              </a:spcBef>
              <a:buClrTx/>
              <a:buSzTx/>
              <a:buFontTx/>
              <a:buNone/>
              <a:defRPr sz="3600">
                <a:solidFill>
                  <a:srgbClr val="B4B4B4"/>
                </a:solidFill>
                <a:latin typeface="Helvetica"/>
                <a:ea typeface="Helvetica"/>
                <a:cs typeface="Helvetica"/>
                <a:sym typeface="Helvetica"/>
              </a:defRPr>
            </a:pPr>
            <a:r>
              <a:t>                     </a:t>
            </a:r>
            <a:r>
              <a:rPr sz="3000"/>
              <a:t>  </a:t>
            </a:r>
            <a:endParaRPr sz="3000">
              <a:solidFill>
                <a:schemeClr val="accent1"/>
              </a:solidFill>
            </a:endParaRPr>
          </a:p>
          <a:p>
            <a:pPr marL="0" marR="212090" lvl="3" indent="0" defTabSz="457200">
              <a:spcBef>
                <a:spcPts val="0"/>
              </a:spcBef>
              <a:buClrTx/>
              <a:buSzTx/>
              <a:buFontTx/>
              <a:buNone/>
              <a:defRPr sz="3600">
                <a:solidFill>
                  <a:srgbClr val="B4B4B4"/>
                </a:solidFill>
                <a:latin typeface="Helvetica"/>
                <a:ea typeface="Helvetica"/>
                <a:cs typeface="Helvetica"/>
                <a:sym typeface="Helvetica"/>
              </a:defRPr>
            </a:pPr>
            <a:endParaRPr sz="3000">
              <a:solidFill>
                <a:schemeClr val="accent1"/>
              </a:solidFill>
            </a:endParaRPr>
          </a:p>
          <a:p>
            <a:pPr marL="0" marR="212090" lvl="3" indent="0" defTabSz="457200">
              <a:spcBef>
                <a:spcPts val="0"/>
              </a:spcBef>
              <a:buClrTx/>
              <a:buSzTx/>
              <a:buFontTx/>
              <a:buNone/>
              <a:defRPr sz="3600">
                <a:solidFill>
                  <a:srgbClr val="B4B4B4"/>
                </a:solidFill>
                <a:latin typeface="Helvetica"/>
                <a:ea typeface="Helvetica"/>
                <a:cs typeface="Helvetica"/>
                <a:sym typeface="Helvetica"/>
              </a:defRPr>
            </a:pPr>
            <a:r>
              <a:rPr sz="3000">
                <a:solidFill>
                  <a:schemeClr val="accent1"/>
                </a:solidFill>
              </a:rPr>
              <a:t>            </a:t>
            </a:r>
            <a:r>
              <a:rPr sz="2400">
                <a:solidFill>
                  <a:schemeClr val="accent1"/>
                </a:solidFill>
              </a:rPr>
              <a:t>IF</a:t>
            </a:r>
            <a:r>
              <a:rPr sz="2400"/>
              <a:t> </a:t>
            </a:r>
            <a:r>
              <a:rPr sz="3000">
                <a:solidFill>
                  <a:srgbClr val="222222"/>
                </a:solidFill>
              </a:rPr>
              <a:t>&lt;condition&gt;</a:t>
            </a:r>
            <a:r>
              <a:rPr sz="3000"/>
              <a:t> </a:t>
            </a:r>
            <a:r>
              <a:rPr sz="2400">
                <a:solidFill>
                  <a:schemeClr val="accent1"/>
                </a:solidFill>
              </a:rPr>
              <a:t>THEN</a:t>
            </a:r>
            <a:endParaRPr sz="3000"/>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t>	             </a:t>
            </a:r>
            <a:r>
              <a:rPr>
                <a:solidFill>
                  <a:srgbClr val="222222"/>
                </a:solidFill>
              </a:rPr>
              <a:t>statements</a:t>
            </a:r>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t>            </a:t>
            </a:r>
            <a:r>
              <a:rPr sz="2400">
                <a:solidFill>
                  <a:schemeClr val="accent1"/>
                </a:solidFill>
              </a:rPr>
              <a:t>END IF;</a:t>
            </a:r>
          </a:p>
        </p:txBody>
      </p:sp>
      <p:pic>
        <p:nvPicPr>
          <p:cNvPr id="247" name="Image" descr="Image"/>
          <p:cNvPicPr>
            <a:picLocks noChangeAspect="1"/>
          </p:cNvPicPr>
          <p:nvPr/>
        </p:nvPicPr>
        <p:blipFill>
          <a:blip r:embed="rId2"/>
          <a:stretch>
            <a:fillRect/>
          </a:stretch>
        </p:blipFill>
        <p:spPr>
          <a:xfrm>
            <a:off x="11324063" y="3878704"/>
            <a:ext cx="7043449" cy="8082646"/>
          </a:xfrm>
          <a:prstGeom prst="rect">
            <a:avLst/>
          </a:prstGeom>
          <a:ln w="12700">
            <a:miter lim="400000"/>
          </a:ln>
        </p:spPr>
      </p:pic>
      <p:sp>
        <p:nvSpPr>
          <p:cNvPr id="248" name="II"/>
          <p:cNvSpPr txBox="1"/>
          <p:nvPr/>
        </p:nvSpPr>
        <p:spPr>
          <a:xfrm>
            <a:off x="13846021" y="6702808"/>
            <a:ext cx="914147" cy="563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a:lnSpc>
                <a:spcPct val="80000"/>
              </a:lnSpc>
              <a:spcBef>
                <a:spcPts val="0"/>
              </a:spcBef>
              <a:defRPr sz="3800" cap="all">
                <a:latin typeface="+mn-lt"/>
                <a:ea typeface="+mn-ea"/>
                <a:cs typeface="+mn-cs"/>
                <a:sym typeface="DIN Condensed Bold"/>
              </a:defRPr>
            </a:pPr>
            <a:r>
              <a:rPr>
                <a:solidFill>
                  <a:srgbClr val="FFFFFF"/>
                </a:solidFill>
              </a:rPr>
              <a:t>II  </a:t>
            </a:r>
            <a:r>
              <a:t>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
          <p:cNvSpPr txBox="1">
            <a:spLocks noGrp="1"/>
          </p:cNvSpPr>
          <p:nvPr>
            <p:ph type="body" idx="21"/>
          </p:nvPr>
        </p:nvSpPr>
        <p:spPr>
          <a:xfrm>
            <a:off x="3619498" y="1681319"/>
            <a:ext cx="15716253" cy="546101"/>
          </a:xfrm>
          <a:prstGeom prst="rect">
            <a:avLst/>
          </a:prstGeom>
        </p:spPr>
        <p:txBody>
          <a:bodyPr/>
          <a:lstStyle/>
          <a:p>
            <a:r>
              <a:t> </a:t>
            </a:r>
          </a:p>
        </p:txBody>
      </p:sp>
      <p:sp>
        <p:nvSpPr>
          <p:cNvPr id="251" name="If - else statement"/>
          <p:cNvSpPr txBox="1">
            <a:spLocks noGrp="1"/>
          </p:cNvSpPr>
          <p:nvPr>
            <p:ph type="title"/>
          </p:nvPr>
        </p:nvSpPr>
        <p:spPr>
          <a:xfrm>
            <a:off x="3619499" y="1192369"/>
            <a:ext cx="17145003" cy="762001"/>
          </a:xfrm>
          <a:prstGeom prst="rect">
            <a:avLst/>
          </a:prstGeom>
        </p:spPr>
        <p:txBody>
          <a:bodyPr/>
          <a:lstStyle>
            <a:lvl1pPr defTabSz="528319">
              <a:spcBef>
                <a:spcPts val="2400"/>
              </a:spcBef>
              <a:defRPr sz="5376"/>
            </a:lvl1pPr>
          </a:lstStyle>
          <a:p>
            <a:r>
              <a:rPr dirty="0"/>
              <a:t>If - else statement</a:t>
            </a:r>
          </a:p>
        </p:txBody>
      </p:sp>
      <p:sp>
        <p:nvSpPr>
          <p:cNvPr id="252" name="IF &lt;condition&gt; THEN…"/>
          <p:cNvSpPr txBox="1">
            <a:spLocks noGrp="1"/>
          </p:cNvSpPr>
          <p:nvPr>
            <p:ph type="body" idx="1"/>
          </p:nvPr>
        </p:nvSpPr>
        <p:spPr>
          <a:xfrm>
            <a:off x="3097161" y="2227420"/>
            <a:ext cx="17667341" cy="9575777"/>
          </a:xfrm>
          <a:prstGeom prst="rect">
            <a:avLst/>
          </a:prstGeom>
        </p:spPr>
        <p:txBody>
          <a:bodyPr/>
          <a:lstStyle/>
          <a:p>
            <a:pPr marL="0" marR="212090" lvl="6" indent="0" defTabSz="457200">
              <a:spcBef>
                <a:spcPts val="0"/>
              </a:spcBef>
              <a:buClrTx/>
              <a:buSzTx/>
              <a:buFontTx/>
              <a:buNone/>
              <a:defRPr sz="3600">
                <a:solidFill>
                  <a:srgbClr val="B4B4B4"/>
                </a:solidFill>
                <a:latin typeface="Helvetica"/>
                <a:ea typeface="Helvetica"/>
                <a:cs typeface="Helvetica"/>
                <a:sym typeface="Helvetica"/>
              </a:defRPr>
            </a:pPr>
            <a:endParaRPr dirty="0"/>
          </a:p>
          <a:p>
            <a:pPr marL="0" marR="212090" lvl="6" indent="0" defTabSz="457200">
              <a:spcBef>
                <a:spcPts val="0"/>
              </a:spcBef>
              <a:buClrTx/>
              <a:buSzTx/>
              <a:buFontTx/>
              <a:buNone/>
              <a:defRPr sz="3600">
                <a:solidFill>
                  <a:srgbClr val="B4B4B4"/>
                </a:solidFill>
                <a:latin typeface="Helvetica"/>
                <a:ea typeface="Helvetica"/>
                <a:cs typeface="Helvetica"/>
                <a:sym typeface="Helvetica"/>
              </a:defRPr>
            </a:pPr>
            <a:endParaRPr dirty="0"/>
          </a:p>
          <a:p>
            <a:pPr marL="0" marR="212090" lvl="6" indent="0" defTabSz="457200">
              <a:spcBef>
                <a:spcPts val="0"/>
              </a:spcBef>
              <a:buClrTx/>
              <a:buSzTx/>
              <a:buFontTx/>
              <a:buNone/>
              <a:defRPr sz="3600">
                <a:solidFill>
                  <a:srgbClr val="B4B4B4"/>
                </a:solidFill>
                <a:latin typeface="Helvetica"/>
                <a:ea typeface="Helvetica"/>
                <a:cs typeface="Helvetica"/>
                <a:sym typeface="Helvetica"/>
              </a:defRPr>
            </a:pPr>
            <a:endParaRPr dirty="0"/>
          </a:p>
          <a:p>
            <a:pPr marL="0" marR="212090" lvl="6" indent="0" defTabSz="457200">
              <a:spcBef>
                <a:spcPts val="0"/>
              </a:spcBef>
              <a:buClrTx/>
              <a:buSzTx/>
              <a:buFontTx/>
              <a:buNone/>
              <a:defRPr sz="3600">
                <a:solidFill>
                  <a:srgbClr val="B4B4B4"/>
                </a:solidFill>
                <a:latin typeface="Helvetica"/>
                <a:ea typeface="Helvetica"/>
                <a:cs typeface="Helvetica"/>
                <a:sym typeface="Helvetica"/>
              </a:defRPr>
            </a:pPr>
            <a:endParaRPr dirty="0"/>
          </a:p>
          <a:p>
            <a:pPr marL="0" marR="212090" lvl="6" indent="0" defTabSz="457200">
              <a:spcBef>
                <a:spcPts val="0"/>
              </a:spcBef>
              <a:buClrTx/>
              <a:buSzTx/>
              <a:buFontTx/>
              <a:buNone/>
              <a:defRPr sz="3600">
                <a:solidFill>
                  <a:srgbClr val="B4B4B4"/>
                </a:solidFill>
                <a:latin typeface="Helvetica"/>
                <a:ea typeface="Helvetica"/>
                <a:cs typeface="Helvetica"/>
                <a:sym typeface="Helvetica"/>
              </a:defRPr>
            </a:pPr>
            <a:r>
              <a:rPr dirty="0"/>
              <a:t>       </a:t>
            </a:r>
            <a:r>
              <a:rPr sz="2400" dirty="0">
                <a:solidFill>
                  <a:schemeClr val="accent1"/>
                </a:solidFill>
              </a:rPr>
              <a:t>IF</a:t>
            </a:r>
            <a:r>
              <a:rPr sz="2400" dirty="0"/>
              <a:t> </a:t>
            </a:r>
            <a:r>
              <a:rPr sz="3000" dirty="0">
                <a:solidFill>
                  <a:srgbClr val="222222"/>
                </a:solidFill>
              </a:rPr>
              <a:t>&lt;condition&gt;</a:t>
            </a:r>
            <a:r>
              <a:rPr sz="3000" dirty="0"/>
              <a:t> </a:t>
            </a:r>
            <a:r>
              <a:rPr sz="2400" dirty="0">
                <a:solidFill>
                  <a:schemeClr val="accent1"/>
                </a:solidFill>
              </a:rPr>
              <a:t>THEN                    </a:t>
            </a:r>
            <a:endParaRPr sz="3000" dirty="0"/>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rPr dirty="0"/>
              <a:t>	          </a:t>
            </a:r>
            <a:r>
              <a:rPr dirty="0">
                <a:solidFill>
                  <a:srgbClr val="222222"/>
                </a:solidFill>
              </a:rPr>
              <a:t>statements</a:t>
            </a:r>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rPr dirty="0">
                <a:solidFill>
                  <a:srgbClr val="222222"/>
                </a:solidFill>
              </a:rPr>
              <a:t>        </a:t>
            </a:r>
            <a:r>
              <a:rPr sz="2400" dirty="0">
                <a:solidFill>
                  <a:schemeClr val="accent1"/>
                </a:solidFill>
              </a:rPr>
              <a:t>ELSE</a:t>
            </a:r>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rPr sz="2400" dirty="0">
                <a:solidFill>
                  <a:schemeClr val="accent1"/>
                </a:solidFill>
              </a:rPr>
              <a:t>                 </a:t>
            </a:r>
            <a:r>
              <a:rPr dirty="0">
                <a:solidFill>
                  <a:srgbClr val="222222"/>
                </a:solidFill>
              </a:rPr>
              <a:t>statements </a:t>
            </a:r>
          </a:p>
          <a:p>
            <a:pPr marL="0" marR="212090" indent="0" defTabSz="457200">
              <a:spcBef>
                <a:spcPts val="0"/>
              </a:spcBef>
              <a:buClrTx/>
              <a:buSzTx/>
              <a:buFontTx/>
              <a:buNone/>
              <a:defRPr sz="3000">
                <a:solidFill>
                  <a:srgbClr val="B4B4B4"/>
                </a:solidFill>
                <a:latin typeface="Helvetica"/>
                <a:ea typeface="Helvetica"/>
                <a:cs typeface="Helvetica"/>
                <a:sym typeface="Helvetica"/>
              </a:defRPr>
            </a:pPr>
            <a:r>
              <a:rPr dirty="0"/>
              <a:t>        </a:t>
            </a:r>
            <a:r>
              <a:rPr sz="2400" dirty="0">
                <a:solidFill>
                  <a:schemeClr val="accent1"/>
                </a:solidFill>
              </a:rPr>
              <a:t>END IF;</a:t>
            </a:r>
          </a:p>
          <a:p>
            <a:pPr marL="0" marR="212090" indent="0" defTabSz="457200">
              <a:spcBef>
                <a:spcPts val="0"/>
              </a:spcBef>
              <a:buClrTx/>
              <a:buSzTx/>
              <a:buFontTx/>
              <a:buNone/>
              <a:defRPr sz="3000">
                <a:solidFill>
                  <a:srgbClr val="B4B4B4"/>
                </a:solidFill>
                <a:latin typeface="Helvetica"/>
                <a:ea typeface="Helvetica"/>
                <a:cs typeface="Helvetica"/>
                <a:sym typeface="Helvetica"/>
              </a:defRPr>
            </a:pPr>
            <a:endParaRPr sz="2400" dirty="0">
              <a:solidFill>
                <a:schemeClr val="accent1"/>
              </a:solidFill>
            </a:endParaRPr>
          </a:p>
          <a:p>
            <a:pPr marL="0" marR="212090" indent="0" defTabSz="457200">
              <a:spcBef>
                <a:spcPts val="0"/>
              </a:spcBef>
              <a:buClrTx/>
              <a:buSzTx/>
              <a:buFontTx/>
              <a:buNone/>
              <a:defRPr sz="3000">
                <a:solidFill>
                  <a:srgbClr val="B4B4B4"/>
                </a:solidFill>
                <a:latin typeface="Helvetica"/>
                <a:ea typeface="Helvetica"/>
                <a:cs typeface="Helvetica"/>
                <a:sym typeface="Helvetica"/>
              </a:defRPr>
            </a:pPr>
            <a:endParaRPr sz="2400" dirty="0">
              <a:solidFill>
                <a:schemeClr val="accent1"/>
              </a:solidFill>
            </a:endParaRPr>
          </a:p>
          <a:p>
            <a:pPr marL="0" marR="212090" lvl="1" indent="0" defTabSz="457200">
              <a:spcBef>
                <a:spcPts val="0"/>
              </a:spcBef>
              <a:buClrTx/>
              <a:buSzTx/>
              <a:buFontTx/>
              <a:buNone/>
              <a:defRPr sz="3000">
                <a:solidFill>
                  <a:srgbClr val="B4B4B4"/>
                </a:solidFill>
                <a:latin typeface="Helvetica"/>
                <a:ea typeface="Helvetica"/>
                <a:cs typeface="Helvetica"/>
                <a:sym typeface="Helvetica"/>
              </a:defRPr>
            </a:pPr>
            <a:r>
              <a:rPr sz="2400" dirty="0">
                <a:solidFill>
                  <a:schemeClr val="accent1"/>
                </a:solidFill>
              </a:rPr>
              <a:t>                                                  </a:t>
            </a:r>
          </a:p>
        </p:txBody>
      </p:sp>
      <p:sp>
        <p:nvSpPr>
          <p:cNvPr id="253" name="Text"/>
          <p:cNvSpPr txBox="1"/>
          <p:nvPr/>
        </p:nvSpPr>
        <p:spPr>
          <a:xfrm>
            <a:off x="10706337" y="4578035"/>
            <a:ext cx="4546341" cy="5861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2800"/>
            </a:pPr>
            <a:endParaRPr/>
          </a:p>
        </p:txBody>
      </p:sp>
      <p:pic>
        <p:nvPicPr>
          <p:cNvPr id="254" name="Image" descr="Image"/>
          <p:cNvPicPr>
            <a:picLocks noChangeAspect="1"/>
          </p:cNvPicPr>
          <p:nvPr/>
        </p:nvPicPr>
        <p:blipFill>
          <a:blip r:embed="rId2"/>
          <a:stretch>
            <a:fillRect/>
          </a:stretch>
        </p:blipFill>
        <p:spPr>
          <a:xfrm>
            <a:off x="11569148" y="3469972"/>
            <a:ext cx="6795935" cy="862223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f - elseif - else"/>
          <p:cNvSpPr txBox="1">
            <a:spLocks noGrp="1"/>
          </p:cNvSpPr>
          <p:nvPr>
            <p:ph type="title"/>
          </p:nvPr>
        </p:nvSpPr>
        <p:spPr>
          <a:xfrm>
            <a:off x="3619499" y="2038349"/>
            <a:ext cx="17145003" cy="593165"/>
          </a:xfrm>
          <a:prstGeom prst="rect">
            <a:avLst/>
          </a:prstGeom>
        </p:spPr>
        <p:txBody>
          <a:bodyPr/>
          <a:lstStyle>
            <a:lvl1pPr defTabSz="404495">
              <a:spcBef>
                <a:spcPts val="1900"/>
              </a:spcBef>
              <a:defRPr sz="4116"/>
            </a:lvl1pPr>
          </a:lstStyle>
          <a:p>
            <a:r>
              <a:t>If - elseif - else</a:t>
            </a:r>
          </a:p>
        </p:txBody>
      </p:sp>
      <p:sp>
        <p:nvSpPr>
          <p:cNvPr id="257" name="Double-click to edit"/>
          <p:cNvSpPr txBox="1">
            <a:spLocks noGrp="1"/>
          </p:cNvSpPr>
          <p:nvPr>
            <p:ph type="body" idx="1"/>
          </p:nvPr>
        </p:nvSpPr>
        <p:spPr>
          <a:xfrm>
            <a:off x="3619499" y="2752449"/>
            <a:ext cx="17145003" cy="8701743"/>
          </a:xfrm>
          <a:prstGeom prst="rect">
            <a:avLst/>
          </a:prstGeom>
        </p:spPr>
        <p:txBody>
          <a:bodyPr/>
          <a:lstStyle>
            <a:lvl1pPr marL="0" indent="0">
              <a:buClrTx/>
              <a:buSzTx/>
              <a:buFontTx/>
              <a:buNone/>
            </a:lvl1pPr>
          </a:lstStyle>
          <a:p>
            <a:r>
              <a:t> </a:t>
            </a:r>
          </a:p>
        </p:txBody>
      </p:sp>
      <p:sp>
        <p:nvSpPr>
          <p:cNvPr id="258" name="Text"/>
          <p:cNvSpPr txBox="1"/>
          <p:nvPr/>
        </p:nvSpPr>
        <p:spPr>
          <a:xfrm>
            <a:off x="14560929" y="5034296"/>
            <a:ext cx="3496882" cy="4552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2800"/>
            </a:pPr>
            <a:endParaRPr/>
          </a:p>
        </p:txBody>
      </p:sp>
      <p:pic>
        <p:nvPicPr>
          <p:cNvPr id="259" name="Image" descr="Image"/>
          <p:cNvPicPr>
            <a:picLocks noChangeAspect="1"/>
          </p:cNvPicPr>
          <p:nvPr/>
        </p:nvPicPr>
        <p:blipFill>
          <a:blip r:embed="rId2"/>
          <a:stretch>
            <a:fillRect/>
          </a:stretch>
        </p:blipFill>
        <p:spPr>
          <a:xfrm>
            <a:off x="16021878" y="4028044"/>
            <a:ext cx="5287617" cy="6743047"/>
          </a:xfrm>
          <a:prstGeom prst="rect">
            <a:avLst/>
          </a:prstGeom>
          <a:ln w="12700">
            <a:miter lim="400000"/>
          </a:ln>
        </p:spPr>
      </p:pic>
      <p:sp>
        <p:nvSpPr>
          <p:cNvPr id="260" name="Text"/>
          <p:cNvSpPr txBox="1"/>
          <p:nvPr/>
        </p:nvSpPr>
        <p:spPr>
          <a:xfrm>
            <a:off x="3787305" y="4575852"/>
            <a:ext cx="4215869" cy="5469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2800"/>
            </a:pPr>
            <a:endParaRPr/>
          </a:p>
        </p:txBody>
      </p:sp>
      <p:pic>
        <p:nvPicPr>
          <p:cNvPr id="261" name="Image" descr="Image"/>
          <p:cNvPicPr>
            <a:picLocks noChangeAspect="1"/>
          </p:cNvPicPr>
          <p:nvPr/>
        </p:nvPicPr>
        <p:blipFill>
          <a:blip r:embed="rId3"/>
          <a:stretch>
            <a:fillRect/>
          </a:stretch>
        </p:blipFill>
        <p:spPr>
          <a:xfrm>
            <a:off x="2714233" y="4575851"/>
            <a:ext cx="5200041" cy="6631363"/>
          </a:xfrm>
          <a:prstGeom prst="rect">
            <a:avLst/>
          </a:prstGeom>
          <a:ln w="12700">
            <a:miter lim="400000"/>
          </a:ln>
        </p:spPr>
      </p:pic>
      <p:sp>
        <p:nvSpPr>
          <p:cNvPr id="262" name="Text"/>
          <p:cNvSpPr txBox="1"/>
          <p:nvPr/>
        </p:nvSpPr>
        <p:spPr>
          <a:xfrm>
            <a:off x="9224362" y="4925841"/>
            <a:ext cx="3567583" cy="4769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defRPr sz="2800"/>
            </a:pPr>
            <a:endParaRPr/>
          </a:p>
        </p:txBody>
      </p:sp>
      <p:pic>
        <p:nvPicPr>
          <p:cNvPr id="263" name="Image" descr="Image"/>
          <p:cNvPicPr>
            <a:picLocks noChangeAspect="1"/>
          </p:cNvPicPr>
          <p:nvPr/>
        </p:nvPicPr>
        <p:blipFill>
          <a:blip r:embed="rId4"/>
          <a:stretch>
            <a:fillRect/>
          </a:stretch>
        </p:blipFill>
        <p:spPr>
          <a:xfrm>
            <a:off x="9420190" y="4464168"/>
            <a:ext cx="5140739" cy="674304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cNvSpPr txBox="1">
            <a:spLocks noGrp="1"/>
          </p:cNvSpPr>
          <p:nvPr>
            <p:ph type="body" idx="21"/>
          </p:nvPr>
        </p:nvSpPr>
        <p:spPr>
          <a:prstGeom prst="rect">
            <a:avLst/>
          </a:prstGeom>
        </p:spPr>
        <p:txBody>
          <a:bodyPr/>
          <a:lstStyle/>
          <a:p>
            <a:r>
              <a:t>Text</a:t>
            </a:r>
          </a:p>
        </p:txBody>
      </p:sp>
      <p:sp>
        <p:nvSpPr>
          <p:cNvPr id="266" name="Case statement"/>
          <p:cNvSpPr txBox="1">
            <a:spLocks noGrp="1"/>
          </p:cNvSpPr>
          <p:nvPr>
            <p:ph type="title"/>
          </p:nvPr>
        </p:nvSpPr>
        <p:spPr>
          <a:xfrm>
            <a:off x="3619500" y="1660921"/>
            <a:ext cx="17145000" cy="1017986"/>
          </a:xfrm>
          <a:prstGeom prst="rect">
            <a:avLst/>
          </a:prstGeom>
        </p:spPr>
        <p:txBody>
          <a:bodyPr/>
          <a:lstStyle>
            <a:lvl1pPr defTabSz="673655">
              <a:spcBef>
                <a:spcPts val="3200"/>
              </a:spcBef>
              <a:defRPr sz="6887"/>
            </a:lvl1pPr>
          </a:lstStyle>
          <a:p>
            <a:r>
              <a:t>Case statement</a:t>
            </a:r>
          </a:p>
        </p:txBody>
      </p:sp>
      <p:sp>
        <p:nvSpPr>
          <p:cNvPr id="267" name="Besides the IF statement, MySQL provides an alternate  conditional statement called the CASE statement for constructing conditional statements in stored procedures.…"/>
          <p:cNvSpPr txBox="1">
            <a:spLocks noGrp="1"/>
          </p:cNvSpPr>
          <p:nvPr>
            <p:ph type="body" idx="1"/>
          </p:nvPr>
        </p:nvSpPr>
        <p:spPr>
          <a:xfrm>
            <a:off x="3619500" y="2773923"/>
            <a:ext cx="17145000" cy="9674062"/>
          </a:xfrm>
          <a:prstGeom prst="rect">
            <a:avLst/>
          </a:prstGeom>
        </p:spPr>
        <p:txBody>
          <a:bodyPr>
            <a:normAutofit/>
          </a:bodyPr>
          <a:lstStyle/>
          <a:p>
            <a:pPr marL="372857" indent="-372857" defTabSz="509349">
              <a:spcBef>
                <a:spcPts val="2400"/>
              </a:spcBef>
              <a:defRPr sz="2852"/>
            </a:pPr>
            <a:endParaRPr lang="en-US" dirty="0"/>
          </a:p>
          <a:p>
            <a:pPr marL="372857" indent="-372857" defTabSz="509349">
              <a:spcBef>
                <a:spcPts val="2400"/>
              </a:spcBef>
              <a:defRPr sz="2852"/>
            </a:pPr>
            <a:r>
              <a:rPr dirty="0"/>
              <a:t>Besides the </a:t>
            </a:r>
            <a:r>
              <a:rPr sz="2232" dirty="0">
                <a:solidFill>
                  <a:schemeClr val="accent6">
                    <a:hueOff val="-2153150"/>
                    <a:satOff val="-11264"/>
                    <a:lumOff val="-15786"/>
                  </a:schemeClr>
                </a:solidFill>
                <a:latin typeface="Courier"/>
                <a:ea typeface="Courier"/>
                <a:cs typeface="Courier"/>
                <a:sym typeface="Courier"/>
              </a:rPr>
              <a:t>IF</a:t>
            </a:r>
            <a:r>
              <a:rPr dirty="0"/>
              <a:t> statement, MySQL provides an alternate  conditional statement called the </a:t>
            </a:r>
            <a:r>
              <a:rPr sz="2232" dirty="0">
                <a:solidFill>
                  <a:schemeClr val="accent6">
                    <a:hueOff val="-2153150"/>
                    <a:satOff val="-11264"/>
                    <a:lumOff val="-15786"/>
                  </a:schemeClr>
                </a:solidFill>
                <a:latin typeface="Courier"/>
                <a:ea typeface="Courier"/>
                <a:cs typeface="Courier"/>
                <a:sym typeface="Courier"/>
              </a:rPr>
              <a:t>CASE</a:t>
            </a:r>
            <a:r>
              <a:rPr dirty="0"/>
              <a:t> statement for constructing conditional statements in stored procedures.</a:t>
            </a:r>
          </a:p>
          <a:p>
            <a:pPr marL="372857" indent="-372857" defTabSz="509349">
              <a:spcBef>
                <a:spcPts val="2400"/>
              </a:spcBef>
              <a:defRPr sz="2852"/>
            </a:pPr>
            <a:r>
              <a:rPr dirty="0"/>
              <a:t>The </a:t>
            </a:r>
            <a:r>
              <a:rPr sz="2480" dirty="0">
                <a:solidFill>
                  <a:schemeClr val="accent6">
                    <a:hueOff val="-2153150"/>
                    <a:satOff val="-11264"/>
                    <a:lumOff val="-15786"/>
                  </a:schemeClr>
                </a:solidFill>
                <a:latin typeface="Courier"/>
                <a:ea typeface="Courier"/>
                <a:cs typeface="Courier"/>
                <a:sym typeface="Courier"/>
              </a:rPr>
              <a:t>CASE</a:t>
            </a:r>
            <a:r>
              <a:rPr dirty="0"/>
              <a:t> statements make the code more readable and efficient.</a:t>
            </a:r>
          </a:p>
          <a:p>
            <a:pPr marL="0" indent="0" defTabSz="398621">
              <a:lnSpc>
                <a:spcPts val="4000"/>
              </a:lnSpc>
              <a:spcBef>
                <a:spcPts val="0"/>
              </a:spcBef>
              <a:buClrTx/>
              <a:buSzTx/>
              <a:buFontTx/>
              <a:buNone/>
              <a:defRPr sz="1116">
                <a:solidFill>
                  <a:srgbClr val="445870"/>
                </a:solidFill>
                <a:latin typeface="Arial"/>
                <a:ea typeface="Arial"/>
                <a:cs typeface="Arial"/>
                <a:sym typeface="Arial"/>
              </a:defRPr>
            </a:pPr>
            <a:r>
              <a:rPr dirty="0"/>
              <a:t>                          </a:t>
            </a:r>
            <a:r>
              <a:rPr sz="2232" dirty="0">
                <a:solidFill>
                  <a:srgbClr val="0077AA"/>
                </a:solidFill>
                <a:latin typeface="Courier"/>
                <a:ea typeface="Courier"/>
                <a:cs typeface="Courier"/>
                <a:sym typeface="Courier"/>
              </a:rPr>
              <a:t>CASE</a:t>
            </a:r>
            <a:r>
              <a:rPr sz="2232" dirty="0">
                <a:solidFill>
                  <a:srgbClr val="006FE0"/>
                </a:solidFill>
                <a:latin typeface="Courier"/>
                <a:ea typeface="Courier"/>
                <a:cs typeface="Courier"/>
                <a:sym typeface="Courier"/>
              </a:rPr>
              <a:t> </a:t>
            </a:r>
            <a:r>
              <a:rPr sz="2232" dirty="0" err="1">
                <a:latin typeface="Courier"/>
                <a:ea typeface="Courier"/>
                <a:cs typeface="Courier"/>
                <a:sym typeface="Courier"/>
              </a:rPr>
              <a:t>case_value</a:t>
            </a:r>
            <a:endParaRPr sz="2232" dirty="0">
              <a:latin typeface="Courier"/>
              <a:ea typeface="Courier"/>
              <a:cs typeface="Courier"/>
              <a:sym typeface="Courier"/>
            </a:endParaRP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dirty="0">
                <a:solidFill>
                  <a:srgbClr val="006FE0"/>
                </a:solidFill>
              </a:rPr>
              <a:t>           </a:t>
            </a:r>
            <a:r>
              <a:rPr dirty="0">
                <a:solidFill>
                  <a:srgbClr val="0077AA"/>
                </a:solidFill>
              </a:rPr>
              <a:t>WHEN</a:t>
            </a:r>
            <a:r>
              <a:rPr dirty="0">
                <a:solidFill>
                  <a:srgbClr val="006FE0"/>
                </a:solidFill>
              </a:rPr>
              <a:t> </a:t>
            </a:r>
            <a:r>
              <a:rPr dirty="0"/>
              <a:t>when_value1</a:t>
            </a:r>
            <a:r>
              <a:rPr dirty="0">
                <a:solidFill>
                  <a:srgbClr val="006FE0"/>
                </a:solidFill>
              </a:rPr>
              <a:t> </a:t>
            </a:r>
            <a:r>
              <a:rPr dirty="0">
                <a:solidFill>
                  <a:srgbClr val="0077AA"/>
                </a:solidFill>
              </a:rPr>
              <a:t>THEN</a:t>
            </a:r>
            <a:r>
              <a:rPr dirty="0">
                <a:solidFill>
                  <a:srgbClr val="006FE0"/>
                </a:solidFill>
              </a:rPr>
              <a:t> </a:t>
            </a:r>
            <a:r>
              <a:rPr dirty="0"/>
              <a:t>statements</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dirty="0">
                <a:solidFill>
                  <a:srgbClr val="006FE0"/>
                </a:solidFill>
              </a:rPr>
              <a:t>           </a:t>
            </a:r>
            <a:r>
              <a:rPr dirty="0">
                <a:solidFill>
                  <a:srgbClr val="0077AA"/>
                </a:solidFill>
              </a:rPr>
              <a:t>WHEN</a:t>
            </a:r>
            <a:r>
              <a:rPr dirty="0">
                <a:solidFill>
                  <a:srgbClr val="006FE0"/>
                </a:solidFill>
              </a:rPr>
              <a:t> </a:t>
            </a:r>
            <a:r>
              <a:rPr dirty="0"/>
              <a:t>when_value2</a:t>
            </a:r>
            <a:r>
              <a:rPr dirty="0">
                <a:solidFill>
                  <a:srgbClr val="006FE0"/>
                </a:solidFill>
              </a:rPr>
              <a:t> </a:t>
            </a:r>
            <a:r>
              <a:rPr dirty="0">
                <a:solidFill>
                  <a:srgbClr val="0077AA"/>
                </a:solidFill>
              </a:rPr>
              <a:t>THEN</a:t>
            </a:r>
            <a:r>
              <a:rPr dirty="0">
                <a:solidFill>
                  <a:srgbClr val="006FE0"/>
                </a:solidFill>
              </a:rPr>
              <a:t> </a:t>
            </a:r>
            <a:r>
              <a:rPr dirty="0"/>
              <a:t>statements</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dirty="0">
                <a:solidFill>
                  <a:srgbClr val="006FE0"/>
                </a:solidFill>
              </a:rPr>
              <a:t>           </a:t>
            </a:r>
            <a:r>
              <a:rPr dirty="0"/>
              <a:t>...</a:t>
            </a:r>
          </a:p>
          <a:p>
            <a:pPr marL="0" indent="0" defTabSz="398621">
              <a:lnSpc>
                <a:spcPts val="4000"/>
              </a:lnSpc>
              <a:spcBef>
                <a:spcPts val="0"/>
              </a:spcBef>
              <a:buClrTx/>
              <a:buSzTx/>
              <a:buFontTx/>
              <a:buNone/>
              <a:defRPr sz="2232">
                <a:solidFill>
                  <a:srgbClr val="445870"/>
                </a:solidFill>
                <a:latin typeface="Courier"/>
                <a:ea typeface="Courier"/>
                <a:cs typeface="Courier"/>
                <a:sym typeface="Courier"/>
              </a:defRPr>
            </a:pPr>
            <a:r>
              <a:rPr dirty="0">
                <a:solidFill>
                  <a:srgbClr val="006FE0"/>
                </a:solidFill>
              </a:rPr>
              <a:t>           </a:t>
            </a:r>
            <a:r>
              <a:rPr dirty="0"/>
              <a:t>[</a:t>
            </a:r>
            <a:r>
              <a:rPr dirty="0">
                <a:solidFill>
                  <a:srgbClr val="0077AA"/>
                </a:solidFill>
              </a:rPr>
              <a:t>ELSE</a:t>
            </a:r>
            <a:r>
              <a:rPr dirty="0">
                <a:solidFill>
                  <a:srgbClr val="006FE0"/>
                </a:solidFill>
              </a:rPr>
              <a:t> </a:t>
            </a:r>
            <a:r>
              <a:rPr dirty="0">
                <a:solidFill>
                  <a:srgbClr val="0077AA"/>
                </a:solidFill>
              </a:rPr>
              <a:t>else</a:t>
            </a:r>
            <a:r>
              <a:rPr dirty="0">
                <a:solidFill>
                  <a:srgbClr val="A67F59"/>
                </a:solidFill>
              </a:rPr>
              <a:t>-</a:t>
            </a:r>
            <a:r>
              <a:rPr dirty="0"/>
              <a:t>statements]</a:t>
            </a:r>
          </a:p>
          <a:p>
            <a:pPr marL="0" indent="0" defTabSz="398621">
              <a:lnSpc>
                <a:spcPts val="4000"/>
              </a:lnSpc>
              <a:spcBef>
                <a:spcPts val="0"/>
              </a:spcBef>
              <a:buClrTx/>
              <a:buSzTx/>
              <a:buFontTx/>
              <a:buNone/>
              <a:defRPr sz="2232">
                <a:solidFill>
                  <a:srgbClr val="0077AA"/>
                </a:solidFill>
                <a:latin typeface="Courier"/>
                <a:ea typeface="Courier"/>
                <a:cs typeface="Courier"/>
                <a:sym typeface="Courier"/>
              </a:defRPr>
            </a:pPr>
            <a:r>
              <a:rPr dirty="0"/>
              <a:t>      END CASE</a:t>
            </a:r>
            <a:r>
              <a:rPr dirty="0">
                <a:solidFill>
                  <a:srgbClr val="445870"/>
                </a:solidFill>
              </a:rPr>
              <a:t>;</a:t>
            </a:r>
          </a:p>
          <a:p>
            <a:pPr marL="0" indent="0" defTabSz="398621">
              <a:lnSpc>
                <a:spcPts val="2700"/>
              </a:lnSpc>
              <a:spcBef>
                <a:spcPts val="0"/>
              </a:spcBef>
              <a:buClrTx/>
              <a:buSzTx/>
              <a:buFontTx/>
              <a:buNone/>
              <a:defRPr sz="1116">
                <a:solidFill>
                  <a:srgbClr val="0077AA"/>
                </a:solidFill>
                <a:latin typeface="Arial"/>
                <a:ea typeface="Arial"/>
                <a:cs typeface="Arial"/>
                <a:sym typeface="Arial"/>
              </a:defRPr>
            </a:pPr>
            <a:endParaRPr dirty="0">
              <a:solidFill>
                <a:srgbClr val="445870"/>
              </a:solidFill>
            </a:endParaRPr>
          </a:p>
          <a:p>
            <a:pPr marL="372857" indent="-372857" defTabSz="509349">
              <a:spcBef>
                <a:spcPts val="2400"/>
              </a:spcBef>
              <a:defRPr sz="2852"/>
            </a:pPr>
            <a:r>
              <a:rPr dirty="0"/>
              <a:t>If the </a:t>
            </a:r>
            <a:r>
              <a:rPr sz="2480" dirty="0">
                <a:solidFill>
                  <a:schemeClr val="accent6">
                    <a:hueOff val="-2153150"/>
                    <a:satOff val="-11264"/>
                    <a:lumOff val="-15786"/>
                  </a:schemeClr>
                </a:solidFill>
                <a:latin typeface="Courier"/>
                <a:ea typeface="Courier"/>
                <a:cs typeface="Courier"/>
                <a:sym typeface="Courier"/>
              </a:rPr>
              <a:t>ELSE</a:t>
            </a:r>
            <a:r>
              <a:rPr dirty="0"/>
              <a:t> clause is not specified and the </a:t>
            </a:r>
            <a:r>
              <a:rPr sz="2604" dirty="0">
                <a:solidFill>
                  <a:schemeClr val="accent6">
                    <a:hueOff val="-2153150"/>
                    <a:satOff val="-11264"/>
                    <a:lumOff val="-15786"/>
                  </a:schemeClr>
                </a:solidFill>
                <a:latin typeface="Courier"/>
                <a:ea typeface="Courier"/>
                <a:cs typeface="Courier"/>
                <a:sym typeface="Courier"/>
              </a:rPr>
              <a:t>CASE</a:t>
            </a:r>
            <a:r>
              <a:rPr dirty="0"/>
              <a:t> cannot find any </a:t>
            </a:r>
            <a:r>
              <a:rPr sz="2604" dirty="0" err="1">
                <a:solidFill>
                  <a:schemeClr val="accent6">
                    <a:hueOff val="-2153150"/>
                    <a:satOff val="-11264"/>
                    <a:lumOff val="-15786"/>
                  </a:schemeClr>
                </a:solidFill>
                <a:latin typeface="Courier"/>
                <a:ea typeface="Courier"/>
                <a:cs typeface="Courier"/>
                <a:sym typeface="Courier"/>
              </a:rPr>
              <a:t>when_value</a:t>
            </a:r>
            <a:r>
              <a:rPr dirty="0"/>
              <a:t> equal to the </a:t>
            </a:r>
            <a:r>
              <a:rPr sz="2604" dirty="0" err="1">
                <a:solidFill>
                  <a:schemeClr val="accent6">
                    <a:hueOff val="-2153150"/>
                    <a:satOff val="-11264"/>
                    <a:lumOff val="-15786"/>
                  </a:schemeClr>
                </a:solidFill>
                <a:latin typeface="Courier"/>
                <a:ea typeface="Courier"/>
                <a:cs typeface="Courier"/>
                <a:sym typeface="Courier"/>
              </a:rPr>
              <a:t>case_value</a:t>
            </a:r>
            <a:r>
              <a:rPr dirty="0"/>
              <a:t>, it raises an error:</a:t>
            </a:r>
          </a:p>
          <a:p>
            <a:pPr marL="0" indent="0" defTabSz="398621">
              <a:lnSpc>
                <a:spcPts val="2900"/>
              </a:lnSpc>
              <a:spcBef>
                <a:spcPts val="0"/>
              </a:spcBef>
              <a:buClrTx/>
              <a:buSzTx/>
              <a:buFontTx/>
              <a:buNone/>
              <a:defRPr sz="1116">
                <a:solidFill>
                  <a:srgbClr val="000000"/>
                </a:solidFill>
                <a:latin typeface="Arial"/>
                <a:ea typeface="Arial"/>
                <a:cs typeface="Arial"/>
                <a:sym typeface="Arial"/>
              </a:defRPr>
            </a:pPr>
            <a:endParaRPr dirty="0"/>
          </a:p>
          <a:p>
            <a:pPr marL="0" indent="0" defTabSz="509349">
              <a:spcBef>
                <a:spcPts val="2400"/>
              </a:spcBef>
              <a:buNone/>
              <a:defRPr sz="2852"/>
            </a:pPr>
            <a:endParaRPr dirty="0">
              <a:solidFill>
                <a:srgbClr val="445870"/>
              </a:solidFill>
            </a:endParaRP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1719</Words>
  <Application>Microsoft Macintosh PowerPoint</Application>
  <PresentationFormat>Custom</PresentationFormat>
  <Paragraphs>191</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Avenir Next Medium</vt:lpstr>
      <vt:lpstr>Avenir Next Regular</vt:lpstr>
      <vt:lpstr>Courier</vt:lpstr>
      <vt:lpstr>DIN Alternate Bold</vt:lpstr>
      <vt:lpstr>DIN Condensed Bold</vt:lpstr>
      <vt:lpstr>Helvetica</vt:lpstr>
      <vt:lpstr>Helvetica Neue</vt:lpstr>
      <vt:lpstr>Times Roman</vt:lpstr>
      <vt:lpstr>New_Template7</vt:lpstr>
      <vt:lpstr>Sql for Datascience</vt:lpstr>
      <vt:lpstr>PowerPoint Presentation</vt:lpstr>
      <vt:lpstr>Constructs</vt:lpstr>
      <vt:lpstr>If-then statement</vt:lpstr>
      <vt:lpstr>If-then statement</vt:lpstr>
      <vt:lpstr>a. The ‘if’ statement</vt:lpstr>
      <vt:lpstr>If - else statement</vt:lpstr>
      <vt:lpstr>If - elseif - else</vt:lpstr>
      <vt:lpstr>Case statement</vt:lpstr>
      <vt:lpstr>Case statement</vt:lpstr>
      <vt:lpstr>Loop statements</vt:lpstr>
      <vt:lpstr>Loop statements</vt:lpstr>
      <vt:lpstr>Infinite loop</vt:lpstr>
      <vt:lpstr>Leave statement</vt:lpstr>
      <vt:lpstr>Iterate statement</vt:lpstr>
      <vt:lpstr>ITERATE Example</vt:lpstr>
      <vt:lpstr>Leave - Example</vt:lpstr>
      <vt:lpstr>While loop</vt:lpstr>
      <vt:lpstr>Repeat statement</vt:lpstr>
      <vt:lpstr>Loops</vt:lpstr>
      <vt:lpstr>Exceptions</vt:lpstr>
      <vt:lpstr>Exception handlers</vt:lpstr>
      <vt:lpstr>Exception Handling</vt:lpstr>
      <vt:lpstr>Control 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Datascience</dc:title>
  <cp:lastModifiedBy>Saigeetha Panikker</cp:lastModifiedBy>
  <cp:revision>1</cp:revision>
  <dcterms:modified xsi:type="dcterms:W3CDTF">2021-09-05T13:53:15Z</dcterms:modified>
</cp:coreProperties>
</file>